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09" r:id="rId2"/>
    <p:sldId id="298" r:id="rId3"/>
    <p:sldId id="303" r:id="rId4"/>
    <p:sldId id="304" r:id="rId5"/>
    <p:sldId id="267" r:id="rId6"/>
    <p:sldId id="302" r:id="rId7"/>
    <p:sldId id="301" r:id="rId8"/>
    <p:sldId id="306" r:id="rId9"/>
    <p:sldId id="307" r:id="rId10"/>
    <p:sldId id="305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99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663" autoAdjust="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NULL"/><Relationship Id="rId1" Type="http://schemas.openxmlformats.org/officeDocument/2006/relationships/image" Target="../media/image6.png"/><Relationship Id="rId6" Type="http://schemas.openxmlformats.org/officeDocument/2006/relationships/image" Target="NULL"/><Relationship Id="rId5" Type="http://schemas.openxmlformats.org/officeDocument/2006/relationships/image" Target="../media/image8.png"/><Relationship Id="rId4" Type="http://schemas.openxmlformats.org/officeDocument/2006/relationships/image" Target="NUL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NULL"/><Relationship Id="rId1" Type="http://schemas.openxmlformats.org/officeDocument/2006/relationships/image" Target="../media/image6.png"/><Relationship Id="rId6" Type="http://schemas.openxmlformats.org/officeDocument/2006/relationships/image" Target="NULL"/><Relationship Id="rId5" Type="http://schemas.openxmlformats.org/officeDocument/2006/relationships/image" Target="../media/image8.png"/><Relationship Id="rId4" Type="http://schemas.openxmlformats.org/officeDocument/2006/relationships/image" Target="NUL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E06662-84C3-43B0-A275-CE8C36CD163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EA4097-ABC3-458F-9D32-F433082BD1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ML</a:t>
          </a:r>
          <a:endParaRPr lang="en-US" dirty="0"/>
        </a:p>
      </dgm:t>
    </dgm:pt>
    <dgm:pt modelId="{CD4CD45F-BD73-496E-9B05-FC7BB2A80489}" type="parTrans" cxnId="{7C33A480-CBE7-4E72-A300-3E84A93328E8}">
      <dgm:prSet/>
      <dgm:spPr/>
      <dgm:t>
        <a:bodyPr/>
        <a:lstStyle/>
        <a:p>
          <a:endParaRPr lang="en-US"/>
        </a:p>
      </dgm:t>
    </dgm:pt>
    <dgm:pt modelId="{A4143CDF-04A4-451A-8F50-0E5F2A2BB892}" type="sibTrans" cxnId="{7C33A480-CBE7-4E72-A300-3E84A93328E8}">
      <dgm:prSet/>
      <dgm:spPr/>
      <dgm:t>
        <a:bodyPr/>
        <a:lstStyle/>
        <a:p>
          <a:endParaRPr lang="en-US"/>
        </a:p>
      </dgm:t>
    </dgm:pt>
    <dgm:pt modelId="{A76AC6CF-7CD3-43AA-8B81-B92F6D2C4C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 err="1" smtClean="0"/>
            <a:t>Convensional</a:t>
          </a:r>
          <a:endParaRPr lang="en-US" sz="1800" dirty="0"/>
        </a:p>
      </dgm:t>
    </dgm:pt>
    <dgm:pt modelId="{E652F0AC-C154-4314-893A-16A4BC90B242}" type="parTrans" cxnId="{C906BDF5-3478-45AA-B8F4-66BEF9C1E246}">
      <dgm:prSet/>
      <dgm:spPr/>
      <dgm:t>
        <a:bodyPr/>
        <a:lstStyle/>
        <a:p>
          <a:endParaRPr lang="en-US"/>
        </a:p>
      </dgm:t>
    </dgm:pt>
    <dgm:pt modelId="{84F86084-74BA-4C8C-B347-B3D673038758}" type="sibTrans" cxnId="{C906BDF5-3478-45AA-B8F4-66BEF9C1E246}">
      <dgm:prSet/>
      <dgm:spPr/>
      <dgm:t>
        <a:bodyPr/>
        <a:lstStyle/>
        <a:p>
          <a:endParaRPr lang="en-US"/>
        </a:p>
      </dgm:t>
    </dgm:pt>
    <dgm:pt modelId="{29FD512D-5AD9-40CA-855C-21D36A688F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DL</a:t>
          </a:r>
          <a:endParaRPr lang="en-US" dirty="0"/>
        </a:p>
      </dgm:t>
    </dgm:pt>
    <dgm:pt modelId="{8CE8A37A-FB0E-4D97-97EB-C5656D7A5CBC}" type="parTrans" cxnId="{F5CC91F4-A7E1-4B2D-97A0-03764A9C6A86}">
      <dgm:prSet/>
      <dgm:spPr/>
      <dgm:t>
        <a:bodyPr/>
        <a:lstStyle/>
        <a:p>
          <a:endParaRPr lang="en-US"/>
        </a:p>
      </dgm:t>
    </dgm:pt>
    <dgm:pt modelId="{44972D42-1C78-4345-B633-26D7ED58C635}" type="sibTrans" cxnId="{F5CC91F4-A7E1-4B2D-97A0-03764A9C6A86}">
      <dgm:prSet/>
      <dgm:spPr/>
      <dgm:t>
        <a:bodyPr/>
        <a:lstStyle/>
        <a:p>
          <a:endParaRPr lang="en-US"/>
        </a:p>
      </dgm:t>
    </dgm:pt>
    <dgm:pt modelId="{191D3831-DA18-4627-BF26-20D825AA69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smtClean="0"/>
            <a:t>Architecture and Evaluate</a:t>
          </a:r>
          <a:endParaRPr lang="en-US" dirty="0"/>
        </a:p>
      </dgm:t>
    </dgm:pt>
    <dgm:pt modelId="{F7D009D7-F3AA-41AF-8C3A-BC7977C8C654}" type="parTrans" cxnId="{3F164240-363A-4482-963F-95AF8B9CADE2}">
      <dgm:prSet/>
      <dgm:spPr/>
      <dgm:t>
        <a:bodyPr/>
        <a:lstStyle/>
        <a:p>
          <a:endParaRPr lang="en-US"/>
        </a:p>
      </dgm:t>
    </dgm:pt>
    <dgm:pt modelId="{46225968-BE58-46D2-B5CF-674A90AB81FF}" type="sibTrans" cxnId="{3F164240-363A-4482-963F-95AF8B9CADE2}">
      <dgm:prSet/>
      <dgm:spPr/>
      <dgm:t>
        <a:bodyPr/>
        <a:lstStyle/>
        <a:p>
          <a:endParaRPr lang="en-US"/>
        </a:p>
      </dgm:t>
    </dgm:pt>
    <dgm:pt modelId="{5A838DCD-A7E4-4618-BECC-DED41347E5D7}" type="pres">
      <dgm:prSet presAssocID="{FBE06662-84C3-43B0-A275-CE8C36CD163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5EF235-E860-4324-88CB-7EB6F620AA9A}" type="pres">
      <dgm:prSet presAssocID="{20EA4097-ABC3-458F-9D32-F433082BD10D}" presName="compNode" presStyleCnt="0"/>
      <dgm:spPr/>
    </dgm:pt>
    <dgm:pt modelId="{10BB8375-1827-41CB-846F-47ACAEC03640}" type="pres">
      <dgm:prSet presAssocID="{20EA4097-ABC3-458F-9D32-F433082BD10D}" presName="bgRect" presStyleLbl="bgShp" presStyleIdx="0" presStyleCnt="3"/>
      <dgm:spPr/>
    </dgm:pt>
    <dgm:pt modelId="{9069C474-AA7F-4B00-A1B0-B6F946830A03}" type="pres">
      <dgm:prSet presAssocID="{20EA4097-ABC3-458F-9D32-F433082BD10D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NA"/>
        </a:ext>
      </dgm:extLst>
    </dgm:pt>
    <dgm:pt modelId="{426B5337-3542-481F-8D0D-EB948639DAC3}" type="pres">
      <dgm:prSet presAssocID="{20EA4097-ABC3-458F-9D32-F433082BD10D}" presName="spaceRect" presStyleCnt="0"/>
      <dgm:spPr/>
    </dgm:pt>
    <dgm:pt modelId="{2BF64BA9-0A3D-4C62-A7A8-A101D39267D1}" type="pres">
      <dgm:prSet presAssocID="{20EA4097-ABC3-458F-9D32-F433082BD10D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849C9BE-CC51-4447-828F-00F5386EE827}" type="pres">
      <dgm:prSet presAssocID="{20EA4097-ABC3-458F-9D32-F433082BD10D}" presName="desTx" presStyleLbl="revTx" presStyleIdx="1" presStyleCnt="4">
        <dgm:presLayoutVars/>
      </dgm:prSet>
      <dgm:spPr/>
      <dgm:t>
        <a:bodyPr/>
        <a:lstStyle/>
        <a:p>
          <a:endParaRPr lang="en-US"/>
        </a:p>
      </dgm:t>
    </dgm:pt>
    <dgm:pt modelId="{517C22F1-C59C-414E-8234-DE24F5709FC5}" type="pres">
      <dgm:prSet presAssocID="{A4143CDF-04A4-451A-8F50-0E5F2A2BB892}" presName="sibTrans" presStyleCnt="0"/>
      <dgm:spPr/>
    </dgm:pt>
    <dgm:pt modelId="{61BD1A61-7B38-407E-B7F0-6B5267DC048B}" type="pres">
      <dgm:prSet presAssocID="{29FD512D-5AD9-40CA-855C-21D36A688F38}" presName="compNode" presStyleCnt="0"/>
      <dgm:spPr/>
    </dgm:pt>
    <dgm:pt modelId="{E8626EF4-CA28-4A76-BDC9-A240941EA72A}" type="pres">
      <dgm:prSet presAssocID="{29FD512D-5AD9-40CA-855C-21D36A688F38}" presName="bgRect" presStyleLbl="bgShp" presStyleIdx="1" presStyleCnt="3"/>
      <dgm:spPr/>
    </dgm:pt>
    <dgm:pt modelId="{ED1E22A2-5E0A-4A41-B547-166F3C583036}" type="pres">
      <dgm:prSet presAssocID="{29FD512D-5AD9-40CA-855C-21D36A688F38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E793521-A90E-4C3E-ABFB-80C38B7FD246}" type="pres">
      <dgm:prSet presAssocID="{29FD512D-5AD9-40CA-855C-21D36A688F38}" presName="spaceRect" presStyleCnt="0"/>
      <dgm:spPr/>
    </dgm:pt>
    <dgm:pt modelId="{EB3F89D2-C557-4BF7-9ACA-BC8DB8C9EAF2}" type="pres">
      <dgm:prSet presAssocID="{29FD512D-5AD9-40CA-855C-21D36A688F38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FC82A51-3DC8-4FE7-9DEB-EE1BA33B0688}" type="pres">
      <dgm:prSet presAssocID="{44972D42-1C78-4345-B633-26D7ED58C635}" presName="sibTrans" presStyleCnt="0"/>
      <dgm:spPr/>
    </dgm:pt>
    <dgm:pt modelId="{103ACF83-BA45-4A67-81BF-44F3FBFEC64B}" type="pres">
      <dgm:prSet presAssocID="{191D3831-DA18-4627-BF26-20D825AA6932}" presName="compNode" presStyleCnt="0"/>
      <dgm:spPr/>
    </dgm:pt>
    <dgm:pt modelId="{0D51D8F0-BACF-4BC2-9AE1-FA4CE607F062}" type="pres">
      <dgm:prSet presAssocID="{191D3831-DA18-4627-BF26-20D825AA6932}" presName="bgRect" presStyleLbl="bgShp" presStyleIdx="2" presStyleCnt="3"/>
      <dgm:spPr/>
    </dgm:pt>
    <dgm:pt modelId="{B7C3CEFD-24F7-4AD2-9033-1DCA01A0CAB9}" type="pres">
      <dgm:prSet presAssocID="{191D3831-DA18-4627-BF26-20D825AA6932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5755EC2-2BD3-4735-AC73-EE49E23BDA84}" type="pres">
      <dgm:prSet presAssocID="{191D3831-DA18-4627-BF26-20D825AA6932}" presName="spaceRect" presStyleCnt="0"/>
      <dgm:spPr/>
    </dgm:pt>
    <dgm:pt modelId="{097DE7BC-5887-4BDC-957D-DD6D44A431CC}" type="pres">
      <dgm:prSet presAssocID="{191D3831-DA18-4627-BF26-20D825AA6932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C33A480-CBE7-4E72-A300-3E84A93328E8}" srcId="{FBE06662-84C3-43B0-A275-CE8C36CD1639}" destId="{20EA4097-ABC3-458F-9D32-F433082BD10D}" srcOrd="0" destOrd="0" parTransId="{CD4CD45F-BD73-496E-9B05-FC7BB2A80489}" sibTransId="{A4143CDF-04A4-451A-8F50-0E5F2A2BB892}"/>
    <dgm:cxn modelId="{C906BDF5-3478-45AA-B8F4-66BEF9C1E246}" srcId="{20EA4097-ABC3-458F-9D32-F433082BD10D}" destId="{A76AC6CF-7CD3-43AA-8B81-B92F6D2C4C42}" srcOrd="0" destOrd="0" parTransId="{E652F0AC-C154-4314-893A-16A4BC90B242}" sibTransId="{84F86084-74BA-4C8C-B347-B3D673038758}"/>
    <dgm:cxn modelId="{A74C4E7A-9653-49CC-9163-8E8C7792827C}" type="presOf" srcId="{A76AC6CF-7CD3-43AA-8B81-B92F6D2C4C42}" destId="{3849C9BE-CC51-4447-828F-00F5386EE827}" srcOrd="0" destOrd="0" presId="urn:microsoft.com/office/officeart/2018/2/layout/IconVerticalSolidList"/>
    <dgm:cxn modelId="{769DE3DE-42D9-490B-A6C0-C89D0288B2A2}" type="presOf" srcId="{20EA4097-ABC3-458F-9D32-F433082BD10D}" destId="{2BF64BA9-0A3D-4C62-A7A8-A101D39267D1}" srcOrd="0" destOrd="0" presId="urn:microsoft.com/office/officeart/2018/2/layout/IconVerticalSolidList"/>
    <dgm:cxn modelId="{F5CC91F4-A7E1-4B2D-97A0-03764A9C6A86}" srcId="{FBE06662-84C3-43B0-A275-CE8C36CD1639}" destId="{29FD512D-5AD9-40CA-855C-21D36A688F38}" srcOrd="1" destOrd="0" parTransId="{8CE8A37A-FB0E-4D97-97EB-C5656D7A5CBC}" sibTransId="{44972D42-1C78-4345-B633-26D7ED58C635}"/>
    <dgm:cxn modelId="{75A6E2E4-4CEA-42C3-82F0-6CE1A0C52301}" type="presOf" srcId="{29FD512D-5AD9-40CA-855C-21D36A688F38}" destId="{EB3F89D2-C557-4BF7-9ACA-BC8DB8C9EAF2}" srcOrd="0" destOrd="0" presId="urn:microsoft.com/office/officeart/2018/2/layout/IconVerticalSolidList"/>
    <dgm:cxn modelId="{40A01699-C8CF-4943-8B7D-3945E22583E9}" type="presOf" srcId="{191D3831-DA18-4627-BF26-20D825AA6932}" destId="{097DE7BC-5887-4BDC-957D-DD6D44A431CC}" srcOrd="0" destOrd="0" presId="urn:microsoft.com/office/officeart/2018/2/layout/IconVerticalSolidList"/>
    <dgm:cxn modelId="{3F164240-363A-4482-963F-95AF8B9CADE2}" srcId="{FBE06662-84C3-43B0-A275-CE8C36CD1639}" destId="{191D3831-DA18-4627-BF26-20D825AA6932}" srcOrd="2" destOrd="0" parTransId="{F7D009D7-F3AA-41AF-8C3A-BC7977C8C654}" sibTransId="{46225968-BE58-46D2-B5CF-674A90AB81FF}"/>
    <dgm:cxn modelId="{B9A9C144-2419-4268-BDD9-3CE55AB3258D}" type="presOf" srcId="{FBE06662-84C3-43B0-A275-CE8C36CD1639}" destId="{5A838DCD-A7E4-4618-BECC-DED41347E5D7}" srcOrd="0" destOrd="0" presId="urn:microsoft.com/office/officeart/2018/2/layout/IconVerticalSolidList"/>
    <dgm:cxn modelId="{46856750-943E-42DF-81B4-CD074324C6C8}" type="presParOf" srcId="{5A838DCD-A7E4-4618-BECC-DED41347E5D7}" destId="{4C5EF235-E860-4324-88CB-7EB6F620AA9A}" srcOrd="0" destOrd="0" presId="urn:microsoft.com/office/officeart/2018/2/layout/IconVerticalSolidList"/>
    <dgm:cxn modelId="{B4FB3CDB-D292-4798-98AF-AD686BC55960}" type="presParOf" srcId="{4C5EF235-E860-4324-88CB-7EB6F620AA9A}" destId="{10BB8375-1827-41CB-846F-47ACAEC03640}" srcOrd="0" destOrd="0" presId="urn:microsoft.com/office/officeart/2018/2/layout/IconVerticalSolidList"/>
    <dgm:cxn modelId="{3CE2BE9B-6E98-4F20-B703-E220A8A72DF5}" type="presParOf" srcId="{4C5EF235-E860-4324-88CB-7EB6F620AA9A}" destId="{9069C474-AA7F-4B00-A1B0-B6F946830A03}" srcOrd="1" destOrd="0" presId="urn:microsoft.com/office/officeart/2018/2/layout/IconVerticalSolidList"/>
    <dgm:cxn modelId="{FF3C9960-3DC1-4EAD-9C20-67A4503395F5}" type="presParOf" srcId="{4C5EF235-E860-4324-88CB-7EB6F620AA9A}" destId="{426B5337-3542-481F-8D0D-EB948639DAC3}" srcOrd="2" destOrd="0" presId="urn:microsoft.com/office/officeart/2018/2/layout/IconVerticalSolidList"/>
    <dgm:cxn modelId="{A0AA79F8-816A-4503-8ACA-D2F5C88A912F}" type="presParOf" srcId="{4C5EF235-E860-4324-88CB-7EB6F620AA9A}" destId="{2BF64BA9-0A3D-4C62-A7A8-A101D39267D1}" srcOrd="3" destOrd="0" presId="urn:microsoft.com/office/officeart/2018/2/layout/IconVerticalSolidList"/>
    <dgm:cxn modelId="{83C71685-18E1-489C-BBCB-839A5749F9DA}" type="presParOf" srcId="{4C5EF235-E860-4324-88CB-7EB6F620AA9A}" destId="{3849C9BE-CC51-4447-828F-00F5386EE827}" srcOrd="4" destOrd="0" presId="urn:microsoft.com/office/officeart/2018/2/layout/IconVerticalSolidList"/>
    <dgm:cxn modelId="{F6E3C1EA-5192-4DFD-A1D9-B501795AE6AC}" type="presParOf" srcId="{5A838DCD-A7E4-4618-BECC-DED41347E5D7}" destId="{517C22F1-C59C-414E-8234-DE24F5709FC5}" srcOrd="1" destOrd="0" presId="urn:microsoft.com/office/officeart/2018/2/layout/IconVerticalSolidList"/>
    <dgm:cxn modelId="{710E2F12-4B41-479A-80FE-2876A24CB2B3}" type="presParOf" srcId="{5A838DCD-A7E4-4618-BECC-DED41347E5D7}" destId="{61BD1A61-7B38-407E-B7F0-6B5267DC048B}" srcOrd="2" destOrd="0" presId="urn:microsoft.com/office/officeart/2018/2/layout/IconVerticalSolidList"/>
    <dgm:cxn modelId="{C24687FB-0828-4BDD-B3EB-1A24D61AA982}" type="presParOf" srcId="{61BD1A61-7B38-407E-B7F0-6B5267DC048B}" destId="{E8626EF4-CA28-4A76-BDC9-A240941EA72A}" srcOrd="0" destOrd="0" presId="urn:microsoft.com/office/officeart/2018/2/layout/IconVerticalSolidList"/>
    <dgm:cxn modelId="{0FB2E244-2595-439F-944D-BDD763713EDD}" type="presParOf" srcId="{61BD1A61-7B38-407E-B7F0-6B5267DC048B}" destId="{ED1E22A2-5E0A-4A41-B547-166F3C583036}" srcOrd="1" destOrd="0" presId="urn:microsoft.com/office/officeart/2018/2/layout/IconVerticalSolidList"/>
    <dgm:cxn modelId="{C58F61C8-7FC0-4AA5-B41F-0AD6FE21F727}" type="presParOf" srcId="{61BD1A61-7B38-407E-B7F0-6B5267DC048B}" destId="{4E793521-A90E-4C3E-ABFB-80C38B7FD246}" srcOrd="2" destOrd="0" presId="urn:microsoft.com/office/officeart/2018/2/layout/IconVerticalSolidList"/>
    <dgm:cxn modelId="{F11C6A79-720B-4831-B22B-710F71ACFEED}" type="presParOf" srcId="{61BD1A61-7B38-407E-B7F0-6B5267DC048B}" destId="{EB3F89D2-C557-4BF7-9ACA-BC8DB8C9EAF2}" srcOrd="3" destOrd="0" presId="urn:microsoft.com/office/officeart/2018/2/layout/IconVerticalSolidList"/>
    <dgm:cxn modelId="{5FD361E7-B38A-4363-B07D-95BD3F26B856}" type="presParOf" srcId="{5A838DCD-A7E4-4618-BECC-DED41347E5D7}" destId="{2FC82A51-3DC8-4FE7-9DEB-EE1BA33B0688}" srcOrd="3" destOrd="0" presId="urn:microsoft.com/office/officeart/2018/2/layout/IconVerticalSolidList"/>
    <dgm:cxn modelId="{C3D0A0EF-78B2-4370-AA6B-BA6C08A5118B}" type="presParOf" srcId="{5A838DCD-A7E4-4618-BECC-DED41347E5D7}" destId="{103ACF83-BA45-4A67-81BF-44F3FBFEC64B}" srcOrd="4" destOrd="0" presId="urn:microsoft.com/office/officeart/2018/2/layout/IconVerticalSolidList"/>
    <dgm:cxn modelId="{B9C3D44B-41A0-4F02-A42C-CAA245D97821}" type="presParOf" srcId="{103ACF83-BA45-4A67-81BF-44F3FBFEC64B}" destId="{0D51D8F0-BACF-4BC2-9AE1-FA4CE607F062}" srcOrd="0" destOrd="0" presId="urn:microsoft.com/office/officeart/2018/2/layout/IconVerticalSolidList"/>
    <dgm:cxn modelId="{83494360-E05A-451C-BD8B-B2A56EE46A78}" type="presParOf" srcId="{103ACF83-BA45-4A67-81BF-44F3FBFEC64B}" destId="{B7C3CEFD-24F7-4AD2-9033-1DCA01A0CAB9}" srcOrd="1" destOrd="0" presId="urn:microsoft.com/office/officeart/2018/2/layout/IconVerticalSolidList"/>
    <dgm:cxn modelId="{8E74E224-810B-4213-9ABB-EF905ABB16CD}" type="presParOf" srcId="{103ACF83-BA45-4A67-81BF-44F3FBFEC64B}" destId="{15755EC2-2BD3-4735-AC73-EE49E23BDA84}" srcOrd="2" destOrd="0" presId="urn:microsoft.com/office/officeart/2018/2/layout/IconVerticalSolidList"/>
    <dgm:cxn modelId="{82E8CEEC-CC3B-49A5-B51F-15D225D77C66}" type="presParOf" srcId="{103ACF83-BA45-4A67-81BF-44F3FBFEC64B}" destId="{097DE7BC-5887-4BDC-957D-DD6D44A431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B8375-1827-41CB-846F-47ACAEC03640}">
      <dsp:nvSpPr>
        <dsp:cNvPr id="0" name=""/>
        <dsp:cNvSpPr/>
      </dsp:nvSpPr>
      <dsp:spPr>
        <a:xfrm>
          <a:off x="0" y="505"/>
          <a:ext cx="8915402" cy="1181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9C474-AA7F-4B00-A1B0-B6F946830A03}">
      <dsp:nvSpPr>
        <dsp:cNvPr id="0" name=""/>
        <dsp:cNvSpPr/>
      </dsp:nvSpPr>
      <dsp:spPr>
        <a:xfrm>
          <a:off x="357490" y="266406"/>
          <a:ext cx="649981" cy="64998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64BA9-0A3D-4C62-A7A8-A101D39267D1}">
      <dsp:nvSpPr>
        <dsp:cNvPr id="0" name=""/>
        <dsp:cNvSpPr/>
      </dsp:nvSpPr>
      <dsp:spPr>
        <a:xfrm>
          <a:off x="1364962" y="505"/>
          <a:ext cx="4011930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ML</a:t>
          </a:r>
          <a:endParaRPr lang="en-US" sz="2500" kern="1200" dirty="0"/>
        </a:p>
      </dsp:txBody>
      <dsp:txXfrm>
        <a:off x="1364962" y="505"/>
        <a:ext cx="4011930" cy="1181785"/>
      </dsp:txXfrm>
    </dsp:sp>
    <dsp:sp modelId="{3849C9BE-CC51-4447-828F-00F5386EE827}">
      <dsp:nvSpPr>
        <dsp:cNvPr id="0" name=""/>
        <dsp:cNvSpPr/>
      </dsp:nvSpPr>
      <dsp:spPr>
        <a:xfrm>
          <a:off x="5376893" y="505"/>
          <a:ext cx="3538508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Convensional</a:t>
          </a:r>
          <a:endParaRPr lang="en-US" sz="1800" kern="1200" dirty="0"/>
        </a:p>
      </dsp:txBody>
      <dsp:txXfrm>
        <a:off x="5376893" y="505"/>
        <a:ext cx="3538508" cy="1181785"/>
      </dsp:txXfrm>
    </dsp:sp>
    <dsp:sp modelId="{E8626EF4-CA28-4A76-BDC9-A240941EA72A}">
      <dsp:nvSpPr>
        <dsp:cNvPr id="0" name=""/>
        <dsp:cNvSpPr/>
      </dsp:nvSpPr>
      <dsp:spPr>
        <a:xfrm>
          <a:off x="0" y="1477736"/>
          <a:ext cx="8915402" cy="1181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1E22A2-5E0A-4A41-B547-166F3C583036}">
      <dsp:nvSpPr>
        <dsp:cNvPr id="0" name=""/>
        <dsp:cNvSpPr/>
      </dsp:nvSpPr>
      <dsp:spPr>
        <a:xfrm>
          <a:off x="357490" y="1743638"/>
          <a:ext cx="649981" cy="64998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F89D2-C557-4BF7-9ACA-BC8DB8C9EAF2}">
      <dsp:nvSpPr>
        <dsp:cNvPr id="0" name=""/>
        <dsp:cNvSpPr/>
      </dsp:nvSpPr>
      <dsp:spPr>
        <a:xfrm>
          <a:off x="1364962" y="1477736"/>
          <a:ext cx="7550439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DL</a:t>
          </a:r>
          <a:endParaRPr lang="en-US" sz="2500" kern="1200" dirty="0"/>
        </a:p>
      </dsp:txBody>
      <dsp:txXfrm>
        <a:off x="1364962" y="1477736"/>
        <a:ext cx="7550439" cy="1181785"/>
      </dsp:txXfrm>
    </dsp:sp>
    <dsp:sp modelId="{0D51D8F0-BACF-4BC2-9AE1-FA4CE607F062}">
      <dsp:nvSpPr>
        <dsp:cNvPr id="0" name=""/>
        <dsp:cNvSpPr/>
      </dsp:nvSpPr>
      <dsp:spPr>
        <a:xfrm>
          <a:off x="0" y="2954968"/>
          <a:ext cx="8915402" cy="1181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3CEFD-24F7-4AD2-9033-1DCA01A0CAB9}">
      <dsp:nvSpPr>
        <dsp:cNvPr id="0" name=""/>
        <dsp:cNvSpPr/>
      </dsp:nvSpPr>
      <dsp:spPr>
        <a:xfrm>
          <a:off x="357490" y="3220870"/>
          <a:ext cx="649981" cy="64998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DE7BC-5887-4BDC-957D-DD6D44A431CC}">
      <dsp:nvSpPr>
        <dsp:cNvPr id="0" name=""/>
        <dsp:cNvSpPr/>
      </dsp:nvSpPr>
      <dsp:spPr>
        <a:xfrm>
          <a:off x="1364962" y="2954968"/>
          <a:ext cx="7550439" cy="1181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072" tIns="125072" rIns="125072" bIns="125072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Architecture and Evaluate</a:t>
          </a:r>
          <a:endParaRPr lang="en-US" sz="2500" kern="1200" dirty="0"/>
        </a:p>
      </dsp:txBody>
      <dsp:txXfrm>
        <a:off x="1364962" y="2954968"/>
        <a:ext cx="7550439" cy="1181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2BCA4-1AB8-4504-AE71-019ABE8B8D53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773BF-E5C9-44BF-B19B-39EF1F903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0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https://medium.com/buildpiper/simplifying-containerization-with-docker-run-command-2f74e114f42a</a:t>
            </a:r>
          </a:p>
          <a:p>
            <a:endParaRPr lang="en-US" dirty="0" smtClean="0"/>
          </a:p>
          <a:p>
            <a:r>
              <a:rPr lang="en-US" dirty="0" smtClean="0"/>
              <a:t>https://github.com/IBA-Group-IT/IoT-data-simulator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https://www.bevywise.com/blog/docker-mqtt-broker-easy-service-manageability/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10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60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Banyak </a:t>
            </a:r>
            <a:r>
              <a:rPr lang="en-US" dirty="0" err="1"/>
              <a:t>varian</a:t>
            </a:r>
            <a:r>
              <a:rPr lang="en-US" dirty="0"/>
              <a:t> data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dihandle</a:t>
            </a:r>
            <a:r>
              <a:rPr lang="en-US" dirty="0"/>
              <a:t> dengan </a:t>
            </a:r>
            <a:r>
              <a:rPr lang="en-US" dirty="0" err="1"/>
              <a:t>baik</a:t>
            </a:r>
            <a:r>
              <a:rPr lang="en-US" dirty="0"/>
              <a:t>,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40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84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701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74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93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20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08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985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2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https://medium.easyread.co/membuat-proyek-machine-learning-dengan-python-part-1-8e8a03095636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7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39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02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01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02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47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Purpose: find the most significant value to be used as a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52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11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025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Tambahkan</a:t>
            </a:r>
            <a:r>
              <a:rPr lang="en-US" dirty="0"/>
              <a:t> padding agar </a:t>
            </a:r>
            <a:r>
              <a:rPr lang="en-US" dirty="0" err="1"/>
              <a:t>ukuran</a:t>
            </a:r>
            <a:r>
              <a:rPr lang="en-US" dirty="0"/>
              <a:t> input </a:t>
            </a:r>
            <a:r>
              <a:rPr lang="en-US" dirty="0" err="1"/>
              <a:t>menjadi</a:t>
            </a:r>
            <a:r>
              <a:rPr lang="en-US" dirty="0"/>
              <a:t> 32x32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811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https://medium.com/buildpiper/simplifying-containerization-with-docker-run-command-2f74e114f42a</a:t>
            </a:r>
          </a:p>
          <a:p>
            <a:endParaRPr lang="en-US" dirty="0" smtClean="0"/>
          </a:p>
          <a:p>
            <a:r>
              <a:rPr lang="en-US" dirty="0" smtClean="0"/>
              <a:t>https://github.com/IBA-Group-IT/IoT-data-simulator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https://www.bevywise.com/blog/docker-mqtt-broker-easy-service-manageability/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1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52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https://dqlab.id/4-contoh-algoritma-machine-learning-menggunakan-python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34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https://dqlab.id/4-contoh-algoritma-machine-learning-menggunakan-python</a:t>
            </a:r>
          </a:p>
          <a:p>
            <a:r>
              <a:rPr lang="en-US" dirty="0" smtClean="0"/>
              <a:t>https://www.simplilearn.com/tutorials/deep-learning-tutorial/deep-learning-algorithm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https://dqlab.id/4-contoh-algoritma-machine-learning-menggunakan-python</a:t>
            </a:r>
          </a:p>
          <a:p>
            <a:r>
              <a:rPr lang="en-US" dirty="0" smtClean="0"/>
              <a:t>https://www.simplilearn.com/tutorials/deep-learning-tutorial/deep-learning-algorithm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3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Pengenalan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obyek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berbasis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Deep learning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mempelajari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representasi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hirarki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(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pola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fitur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)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secara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otomatis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melalui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beberapa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Calibri"/>
              </a:rPr>
              <a:t>tahapan</a:t>
            </a:r>
            <a:r>
              <a:rPr lang="en-US" sz="1200" b="0" strike="noStrike" spc="-1" dirty="0">
                <a:solidFill>
                  <a:srgbClr val="000000"/>
                </a:solidFill>
                <a:latin typeface="Calibri"/>
              </a:rPr>
              <a:t> proses </a:t>
            </a:r>
            <a:r>
              <a:rPr lang="en-US" sz="1200" b="0" i="1" strike="noStrike" spc="-1" dirty="0">
                <a:solidFill>
                  <a:srgbClr val="000000"/>
                </a:solidFill>
                <a:latin typeface="Calibri"/>
              </a:rPr>
              <a:t>feature learning</a:t>
            </a:r>
            <a:endParaRPr lang="en-US" sz="1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US" sz="1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US" sz="1400" b="0" strike="noStrike" spc="-1" dirty="0">
              <a:solidFill>
                <a:srgbClr val="000000"/>
              </a:solidFill>
              <a:latin typeface="Calibri"/>
            </a:endParaRP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4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84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Seirama</a:t>
            </a:r>
            <a:r>
              <a:rPr lang="en-US" dirty="0"/>
              <a:t> dengan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huble</a:t>
            </a:r>
            <a:r>
              <a:rPr lang="en-US" dirty="0"/>
              <a:t>,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respon</a:t>
            </a:r>
            <a:r>
              <a:rPr lang="en-US" dirty="0"/>
              <a:t> </a:t>
            </a:r>
            <a:r>
              <a:rPr lang="en-US" dirty="0" err="1"/>
              <a:t>otak</a:t>
            </a:r>
            <a:r>
              <a:rPr lang="en-US" dirty="0"/>
              <a:t> </a:t>
            </a:r>
            <a:r>
              <a:rPr lang="en-US" dirty="0" err="1"/>
              <a:t>kucing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pergerakan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5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5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0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96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94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89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30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4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29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8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46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119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19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524000" y="473273"/>
            <a:ext cx="9144000" cy="41523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190625" y="4723805"/>
            <a:ext cx="9810750" cy="1000125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90625" y="5732859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160729" algn="ctr">
              <a:spcBef>
                <a:spcPts val="0"/>
              </a:spcBef>
              <a:buSzTx/>
              <a:buNone/>
              <a:defRPr sz="2601"/>
            </a:lvl2pPr>
            <a:lvl3pPr marL="0" indent="321457" algn="ctr">
              <a:spcBef>
                <a:spcPts val="0"/>
              </a:spcBef>
              <a:buSzTx/>
              <a:buNone/>
              <a:defRPr sz="2601"/>
            </a:lvl3pPr>
            <a:lvl4pPr marL="0" indent="482186" algn="ctr">
              <a:spcBef>
                <a:spcPts val="0"/>
              </a:spcBef>
              <a:buSzTx/>
              <a:buNone/>
              <a:defRPr sz="2601"/>
            </a:lvl4pPr>
            <a:lvl5pPr marL="0" indent="642915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059680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88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250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321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35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04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66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3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251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206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459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25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89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832465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89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4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4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3185-5D7B-4653-B2AD-B25B114B2E84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9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91" y="0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0421" y="1795824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7422759" y="6450327"/>
            <a:ext cx="4973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21598" y="6217708"/>
            <a:ext cx="3070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https://github.com/siagianp</a:t>
            </a:r>
          </a:p>
        </p:txBody>
      </p:sp>
      <p:sp>
        <p:nvSpPr>
          <p:cNvPr id="2" name="Rectangle 1"/>
          <p:cNvSpPr/>
          <p:nvPr/>
        </p:nvSpPr>
        <p:spPr>
          <a:xfrm>
            <a:off x="348815" y="6476673"/>
            <a:ext cx="7073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://github.com/amelcharolinesgn2/IoT_simulator-mqtt-NodeRed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43" y="2639596"/>
            <a:ext cx="446086" cy="63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363" y="2655435"/>
            <a:ext cx="613391" cy="58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5" y="2639596"/>
            <a:ext cx="599662" cy="577554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3138827" y="3783967"/>
            <a:ext cx="5287688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002060"/>
                </a:solidFill>
              </a:rPr>
              <a:t>Chapter 8: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645200" y="42412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Architecture Classification</a:t>
            </a:r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2991464" y="5593117"/>
            <a:ext cx="9144000" cy="534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ML, 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4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34318" y="5926914"/>
            <a:ext cx="7584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https://www.tensorflow.org/tutorials/video/video_classification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374228"/>
            <a:ext cx="4689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https://glassboxmedicine.com/2021/02/06/designing-custom-2d-and-3d-cnns-in-pytorch-tutorial-with-code/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4318" y="619932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https://www.analyticsvidhya.com/blog/2022/05/building-a-3d-cnn-in-tensorflow/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6634" y="6375715"/>
            <a:ext cx="25614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https://cnvrg.io/cnn-tensorflow/</a:t>
            </a:r>
          </a:p>
        </p:txBody>
      </p:sp>
      <p:sp>
        <p:nvSpPr>
          <p:cNvPr id="8" name="Rectangle 7"/>
          <p:cNvSpPr/>
          <p:nvPr/>
        </p:nvSpPr>
        <p:spPr>
          <a:xfrm>
            <a:off x="251012" y="254604"/>
            <a:ext cx="936475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CNN-2D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588" y="689521"/>
            <a:ext cx="5410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model = </a:t>
            </a:r>
            <a:r>
              <a:rPr lang="en-US" sz="1400" dirty="0" err="1">
                <a:solidFill>
                  <a:srgbClr val="002060"/>
                </a:solidFill>
              </a:rPr>
              <a:t>tf.keras.Sequential</a:t>
            </a:r>
            <a:r>
              <a:rPr lang="en-US" sz="1400" dirty="0">
                <a:solidFill>
                  <a:srgbClr val="002060"/>
                </a:solidFill>
              </a:rPr>
              <a:t>(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[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tf.keras.layers.Conv2D(32, (3,3), padding='same', activation="</a:t>
            </a:r>
            <a:r>
              <a:rPr lang="en-US" sz="1400" dirty="0" err="1">
                <a:solidFill>
                  <a:srgbClr val="002060"/>
                </a:solidFill>
              </a:rPr>
              <a:t>relu</a:t>
            </a:r>
            <a:r>
              <a:rPr lang="en-US" sz="1400" dirty="0">
                <a:solidFill>
                  <a:srgbClr val="002060"/>
                </a:solidFill>
              </a:rPr>
              <a:t>",</a:t>
            </a:r>
            <a:r>
              <a:rPr lang="en-US" sz="1400" dirty="0" err="1">
                <a:solidFill>
                  <a:srgbClr val="002060"/>
                </a:solidFill>
              </a:rPr>
              <a:t>input_shape</a:t>
            </a:r>
            <a:r>
              <a:rPr lang="en-US" sz="1400" dirty="0">
                <a:solidFill>
                  <a:srgbClr val="002060"/>
                </a:solidFill>
              </a:rPr>
              <a:t>=(32, 32, 3)),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tf.keras.layers.MaxPooling2D((2, 2), strides=2),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    tf.keras.layers.Conv2D(64, (3,3), padding='same', activation="</a:t>
            </a:r>
            <a:r>
              <a:rPr lang="en-US" sz="1400" dirty="0" err="1">
                <a:solidFill>
                  <a:srgbClr val="002060"/>
                </a:solidFill>
              </a:rPr>
              <a:t>relu</a:t>
            </a:r>
            <a:r>
              <a:rPr lang="en-US" sz="1400" dirty="0">
                <a:solidFill>
                  <a:srgbClr val="002060"/>
                </a:solidFill>
              </a:rPr>
              <a:t>"),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tf.keras.layers.MaxPooling2D((2, 2), strides=2),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tf.keras.layers.Flatten</a:t>
            </a:r>
            <a:r>
              <a:rPr lang="en-US" sz="1400" dirty="0">
                <a:solidFill>
                  <a:srgbClr val="002060"/>
                </a:solidFill>
              </a:rPr>
              <a:t>(),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tf.keras.layers.Dense</a:t>
            </a:r>
            <a:r>
              <a:rPr lang="en-US" sz="1400" dirty="0">
                <a:solidFill>
                  <a:srgbClr val="002060"/>
                </a:solidFill>
              </a:rPr>
              <a:t>(100, activation="</a:t>
            </a:r>
            <a:r>
              <a:rPr lang="en-US" sz="1400" dirty="0" err="1">
                <a:solidFill>
                  <a:srgbClr val="002060"/>
                </a:solidFill>
              </a:rPr>
              <a:t>relu</a:t>
            </a:r>
            <a:r>
              <a:rPr lang="en-US" sz="1400" dirty="0">
                <a:solidFill>
                  <a:srgbClr val="002060"/>
                </a:solidFill>
              </a:rPr>
              <a:t>"),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tf.keras.layers.Dense</a:t>
            </a:r>
            <a:r>
              <a:rPr lang="en-US" sz="1400" dirty="0">
                <a:solidFill>
                  <a:srgbClr val="002060"/>
                </a:solidFill>
              </a:rPr>
              <a:t>(10, activation="</a:t>
            </a:r>
            <a:r>
              <a:rPr lang="en-US" sz="1400" dirty="0" err="1">
                <a:solidFill>
                  <a:srgbClr val="002060"/>
                </a:solidFill>
              </a:rPr>
              <a:t>softmax</a:t>
            </a:r>
            <a:r>
              <a:rPr lang="en-US" sz="1400" dirty="0">
                <a:solidFill>
                  <a:srgbClr val="002060"/>
                </a:solidFill>
              </a:rPr>
              <a:t>")</a:t>
            </a:r>
          </a:p>
          <a:p>
            <a:r>
              <a:rPr lang="en-US" sz="1400" dirty="0">
                <a:solidFill>
                  <a:srgbClr val="002060"/>
                </a:solidFill>
              </a:rPr>
              <a:t>]</a:t>
            </a:r>
          </a:p>
          <a:p>
            <a:r>
              <a:rPr lang="en-US" sz="14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012" y="3670374"/>
            <a:ext cx="11095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rgbClr val="002060"/>
                </a:solidFill>
              </a:rPr>
              <a:t>model.summary</a:t>
            </a:r>
            <a:r>
              <a:rPr lang="en-US" sz="1000" dirty="0">
                <a:solidFill>
                  <a:srgbClr val="002060"/>
                </a:solidFill>
              </a:rPr>
              <a:t>()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49" y="3870154"/>
            <a:ext cx="3933544" cy="20611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68788" y="149242"/>
            <a:ext cx="24115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2060"/>
                </a:solidFill>
              </a:rPr>
              <a:t>tf.keras.utils.plot_model</a:t>
            </a:r>
            <a:r>
              <a:rPr lang="en-US" sz="1400" dirty="0">
                <a:solidFill>
                  <a:srgbClr val="002060"/>
                </a:solidFill>
              </a:rPr>
              <a:t>(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model,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to_file</a:t>
            </a:r>
            <a:r>
              <a:rPr lang="en-US" sz="1400" dirty="0">
                <a:solidFill>
                  <a:srgbClr val="002060"/>
                </a:solidFill>
              </a:rPr>
              <a:t>="model.png",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show_shapes</a:t>
            </a:r>
            <a:r>
              <a:rPr lang="en-US" sz="1400" dirty="0">
                <a:solidFill>
                  <a:srgbClr val="002060"/>
                </a:solidFill>
              </a:rPr>
              <a:t>=True,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show_layer_names</a:t>
            </a:r>
            <a:r>
              <a:rPr lang="en-US" sz="1400" dirty="0">
                <a:solidFill>
                  <a:srgbClr val="002060"/>
                </a:solidFill>
              </a:rPr>
              <a:t>=True,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rankdir</a:t>
            </a:r>
            <a:r>
              <a:rPr lang="en-US" sz="1400" dirty="0">
                <a:solidFill>
                  <a:srgbClr val="002060"/>
                </a:solidFill>
              </a:rPr>
              <a:t>="TB",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</a:t>
            </a:r>
            <a:r>
              <a:rPr lang="en-US" sz="1400" dirty="0" err="1">
                <a:solidFill>
                  <a:srgbClr val="002060"/>
                </a:solidFill>
              </a:rPr>
              <a:t>expand_nested</a:t>
            </a:r>
            <a:r>
              <a:rPr lang="en-US" sz="1400" dirty="0">
                <a:solidFill>
                  <a:srgbClr val="002060"/>
                </a:solidFill>
              </a:rPr>
              <a:t>=True,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    dpi=96,</a:t>
            </a:r>
          </a:p>
          <a:p>
            <a:r>
              <a:rPr lang="en-US" sz="1400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650" y="214827"/>
            <a:ext cx="3510134" cy="54218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634318" y="6650251"/>
            <a:ext cx="68714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https://medium.com/@samuelsena/pengenalan-deep-learning-part-7-convolutional-neural-network-cnn-b003b477dc94</a:t>
            </a:r>
          </a:p>
        </p:txBody>
      </p:sp>
    </p:spTree>
    <p:extLst>
      <p:ext uri="{BB962C8B-B14F-4D97-AF65-F5344CB8AC3E}">
        <p14:creationId xmlns:p14="http://schemas.microsoft.com/office/powerpoint/2010/main" val="142262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Conventional classification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A9BE-D16D-78BF-C56D-5B7CA4018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75411"/>
            <a:ext cx="10126362" cy="4351338"/>
          </a:xfrm>
        </p:spPr>
        <p:txBody>
          <a:bodyPr/>
          <a:lstStyle/>
          <a:p>
            <a:r>
              <a:rPr lang="en-US" dirty="0"/>
              <a:t>The conventional classification approach generally performs feature extraction separately and then continues the learning process using conventional classification methods such as Decision Tree, SVM, or ANN.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8" name="Arrow: Right 22">
            <a:extLst>
              <a:ext uri="{FF2B5EF4-FFF2-40B4-BE49-F238E27FC236}">
                <a16:creationId xmlns:a16="http://schemas.microsoft.com/office/drawing/2014/main" id="{0B423A45-BB7B-0600-C69E-22B00FBA5D65}"/>
              </a:ext>
            </a:extLst>
          </p:cNvPr>
          <p:cNvSpPr/>
          <p:nvPr/>
        </p:nvSpPr>
        <p:spPr>
          <a:xfrm>
            <a:off x="2827080" y="438516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9" name="Rectangle: Rounded Corners 32">
            <a:extLst>
              <a:ext uri="{FF2B5EF4-FFF2-40B4-BE49-F238E27FC236}">
                <a16:creationId xmlns:a16="http://schemas.microsoft.com/office/drawing/2014/main" id="{0B6310AA-54FB-D335-235D-1E8B9B26E0ED}"/>
              </a:ext>
            </a:extLst>
          </p:cNvPr>
          <p:cNvSpPr/>
          <p:nvPr/>
        </p:nvSpPr>
        <p:spPr>
          <a:xfrm>
            <a:off x="3417120" y="4086000"/>
            <a:ext cx="1806480" cy="13190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Praproses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Arrow: Right 33">
            <a:extLst>
              <a:ext uri="{FF2B5EF4-FFF2-40B4-BE49-F238E27FC236}">
                <a16:creationId xmlns:a16="http://schemas.microsoft.com/office/drawing/2014/main" id="{76B920D3-F151-C04B-B03C-6DED194C0C19}"/>
              </a:ext>
            </a:extLst>
          </p:cNvPr>
          <p:cNvSpPr/>
          <p:nvPr/>
        </p:nvSpPr>
        <p:spPr>
          <a:xfrm>
            <a:off x="5317200" y="445644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" name="Rectangle: Rounded Corners 34">
            <a:extLst>
              <a:ext uri="{FF2B5EF4-FFF2-40B4-BE49-F238E27FC236}">
                <a16:creationId xmlns:a16="http://schemas.microsoft.com/office/drawing/2014/main" id="{1C284363-88AC-DE26-8430-128FC6204B59}"/>
              </a:ext>
            </a:extLst>
          </p:cNvPr>
          <p:cNvSpPr/>
          <p:nvPr/>
        </p:nvSpPr>
        <p:spPr>
          <a:xfrm>
            <a:off x="5911560" y="4086000"/>
            <a:ext cx="1919880" cy="13190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Ekstraksi Fitur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Arrow: Right 35">
            <a:extLst>
              <a:ext uri="{FF2B5EF4-FFF2-40B4-BE49-F238E27FC236}">
                <a16:creationId xmlns:a16="http://schemas.microsoft.com/office/drawing/2014/main" id="{F15D6B33-DF77-F0F0-827F-6D1E9669D5D4}"/>
              </a:ext>
            </a:extLst>
          </p:cNvPr>
          <p:cNvSpPr/>
          <p:nvPr/>
        </p:nvSpPr>
        <p:spPr>
          <a:xfrm>
            <a:off x="7965720" y="444312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" name="Rectangle: Rounded Corners 36">
            <a:extLst>
              <a:ext uri="{FF2B5EF4-FFF2-40B4-BE49-F238E27FC236}">
                <a16:creationId xmlns:a16="http://schemas.microsoft.com/office/drawing/2014/main" id="{9AF6222E-6DAC-B11B-AE4C-F32E1E326334}"/>
              </a:ext>
            </a:extLst>
          </p:cNvPr>
          <p:cNvSpPr/>
          <p:nvPr/>
        </p:nvSpPr>
        <p:spPr>
          <a:xfrm>
            <a:off x="8542440" y="4051080"/>
            <a:ext cx="1821960" cy="131904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Klasifikasi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Arrow: Right 37">
            <a:extLst>
              <a:ext uri="{FF2B5EF4-FFF2-40B4-BE49-F238E27FC236}">
                <a16:creationId xmlns:a16="http://schemas.microsoft.com/office/drawing/2014/main" id="{7684299E-5D17-749D-FDD8-39B206BA41A4}"/>
              </a:ext>
            </a:extLst>
          </p:cNvPr>
          <p:cNvSpPr/>
          <p:nvPr/>
        </p:nvSpPr>
        <p:spPr>
          <a:xfrm>
            <a:off x="10444680" y="4443120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C5E3DF1D-CF9C-1FA4-B732-7DF22C9CE32A}"/>
              </a:ext>
            </a:extLst>
          </p:cNvPr>
          <p:cNvSpPr/>
          <p:nvPr/>
        </p:nvSpPr>
        <p:spPr>
          <a:xfrm>
            <a:off x="11009880" y="4479840"/>
            <a:ext cx="841554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 smtClean="0">
                <a:solidFill>
                  <a:srgbClr val="000000"/>
                </a:solidFill>
                <a:latin typeface="Calibri"/>
              </a:rPr>
              <a:t>Jeruk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50" y="4086000"/>
            <a:ext cx="1733746" cy="144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1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898" y="245606"/>
            <a:ext cx="10122632" cy="652054"/>
          </a:xfrm>
        </p:spPr>
        <p:txBody>
          <a:bodyPr/>
          <a:lstStyle/>
          <a:p>
            <a:r>
              <a:rPr lang="en-US" dirty="0"/>
              <a:t> Conventional classification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8D6D19-D702-B306-A17A-8FA5149B9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37678"/>
            <a:ext cx="10126362" cy="4351338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153B7AB6-A040-FB2A-7589-E950ECAD4DF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15160" y="4208760"/>
            <a:ext cx="1401120" cy="932400"/>
          </a:xfrm>
          <a:prstGeom prst="rect">
            <a:avLst/>
          </a:prstGeom>
          <a:ln w="0">
            <a:noFill/>
          </a:ln>
        </p:spPr>
      </p:pic>
      <p:pic>
        <p:nvPicPr>
          <p:cNvPr id="9" name="Picture 41" descr="A picture containing fruit, citrus, pear&#10;&#10;Description automatically generated">
            <a:extLst>
              <a:ext uri="{FF2B5EF4-FFF2-40B4-BE49-F238E27FC236}">
                <a16:creationId xmlns:a16="http://schemas.microsoft.com/office/drawing/2014/main" id="{0D12F622-00B4-7A2E-0F07-240075FBBC9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2400" y="2919600"/>
            <a:ext cx="1251720" cy="1251720"/>
          </a:xfrm>
          <a:prstGeom prst="rect">
            <a:avLst/>
          </a:prstGeom>
          <a:ln w="0">
            <a:noFill/>
          </a:ln>
        </p:spPr>
      </p:pic>
      <p:pic>
        <p:nvPicPr>
          <p:cNvPr id="10" name="Picture 31" descr="A picture containing citrus, fruit&#10;&#10;Description automatically generated">
            <a:extLst>
              <a:ext uri="{FF2B5EF4-FFF2-40B4-BE49-F238E27FC236}">
                <a16:creationId xmlns:a16="http://schemas.microsoft.com/office/drawing/2014/main" id="{3F673AA8-B1EE-ACAA-A19C-AE2BC272E73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455120" y="3290400"/>
            <a:ext cx="910440" cy="910440"/>
          </a:xfrm>
          <a:prstGeom prst="rect">
            <a:avLst/>
          </a:prstGeom>
          <a:ln w="0">
            <a:noFill/>
          </a:ln>
        </p:spPr>
      </p:pic>
      <p:pic>
        <p:nvPicPr>
          <p:cNvPr id="11" name="Picture 33">
            <a:extLst>
              <a:ext uri="{FF2B5EF4-FFF2-40B4-BE49-F238E27FC236}">
                <a16:creationId xmlns:a16="http://schemas.microsoft.com/office/drawing/2014/main" id="{7A084D4B-2BD3-16E3-DC7A-B6285B61169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88040" y="4238280"/>
            <a:ext cx="889200" cy="81720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35">
            <a:extLst>
              <a:ext uri="{FF2B5EF4-FFF2-40B4-BE49-F238E27FC236}">
                <a16:creationId xmlns:a16="http://schemas.microsoft.com/office/drawing/2014/main" id="{A7FEB7AD-0E3D-E9D5-64DE-CCAE80E8C77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59240" y="1239840"/>
            <a:ext cx="835200" cy="83520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37">
            <a:extLst>
              <a:ext uri="{FF2B5EF4-FFF2-40B4-BE49-F238E27FC236}">
                <a16:creationId xmlns:a16="http://schemas.microsoft.com/office/drawing/2014/main" id="{C874D41C-7591-02EF-0F0D-711C155484A9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1694880" y="2103840"/>
            <a:ext cx="871920" cy="871920"/>
          </a:xfrm>
          <a:prstGeom prst="rect">
            <a:avLst/>
          </a:prstGeom>
          <a:ln w="0">
            <a:noFill/>
          </a:ln>
        </p:spPr>
      </p:pic>
      <p:pic>
        <p:nvPicPr>
          <p:cNvPr id="14" name="Picture 39">
            <a:extLst>
              <a:ext uri="{FF2B5EF4-FFF2-40B4-BE49-F238E27FC236}">
                <a16:creationId xmlns:a16="http://schemas.microsoft.com/office/drawing/2014/main" id="{2B1D896F-49FB-45FD-2C20-69041E65810E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813960" y="2108160"/>
            <a:ext cx="780480" cy="860760"/>
          </a:xfrm>
          <a:prstGeom prst="rect">
            <a:avLst/>
          </a:prstGeom>
          <a:ln w="0">
            <a:noFill/>
          </a:ln>
        </p:spPr>
      </p:pic>
      <p:pic>
        <p:nvPicPr>
          <p:cNvPr id="15" name="Picture 45">
            <a:extLst>
              <a:ext uri="{FF2B5EF4-FFF2-40B4-BE49-F238E27FC236}">
                <a16:creationId xmlns:a16="http://schemas.microsoft.com/office/drawing/2014/main" id="{D1CAA4D1-7EDD-9AAD-FE7D-10A8BEA70E65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1157040" y="1094760"/>
            <a:ext cx="1807920" cy="1203120"/>
          </a:xfrm>
          <a:prstGeom prst="rect">
            <a:avLst/>
          </a:prstGeom>
          <a:ln w="0">
            <a:noFill/>
          </a:ln>
        </p:spPr>
      </p:pic>
      <p:cxnSp>
        <p:nvCxnSpPr>
          <p:cNvPr id="16" name="Straight Arrow Connector 47">
            <a:extLst>
              <a:ext uri="{FF2B5EF4-FFF2-40B4-BE49-F238E27FC236}">
                <a16:creationId xmlns:a16="http://schemas.microsoft.com/office/drawing/2014/main" id="{E62195B3-0F8B-0EA7-2DCA-F95DB12C3557}"/>
              </a:ext>
            </a:extLst>
          </p:cNvPr>
          <p:cNvCxnSpPr/>
          <p:nvPr/>
        </p:nvCxnSpPr>
        <p:spPr>
          <a:xfrm>
            <a:off x="2712240" y="2041200"/>
            <a:ext cx="1063080" cy="345600"/>
          </a:xfrm>
          <a:prstGeom prst="straightConnector1">
            <a:avLst/>
          </a:prstGeom>
          <a:ln w="57150">
            <a:solidFill>
              <a:srgbClr val="ED7D31"/>
            </a:solidFill>
            <a:tailEnd type="triangle" w="med" len="med"/>
          </a:ln>
        </p:spPr>
      </p:cxnSp>
      <p:cxnSp>
        <p:nvCxnSpPr>
          <p:cNvPr id="17" name="Straight Arrow Connector 49">
            <a:extLst>
              <a:ext uri="{FF2B5EF4-FFF2-40B4-BE49-F238E27FC236}">
                <a16:creationId xmlns:a16="http://schemas.microsoft.com/office/drawing/2014/main" id="{EFFF7624-DDC8-2046-22A6-1F5506E8131B}"/>
              </a:ext>
            </a:extLst>
          </p:cNvPr>
          <p:cNvCxnSpPr/>
          <p:nvPr/>
        </p:nvCxnSpPr>
        <p:spPr>
          <a:xfrm flipV="1">
            <a:off x="2512080" y="3032280"/>
            <a:ext cx="1239840" cy="962280"/>
          </a:xfrm>
          <a:prstGeom prst="straightConnector1">
            <a:avLst/>
          </a:prstGeom>
          <a:ln w="57150">
            <a:solidFill>
              <a:srgbClr val="ED7D31"/>
            </a:solidFill>
            <a:tailEnd type="triangle" w="med" len="med"/>
          </a:ln>
        </p:spPr>
      </p:cxnSp>
      <p:sp>
        <p:nvSpPr>
          <p:cNvPr id="18" name="Rectangle: Rounded Corners 52">
            <a:extLst>
              <a:ext uri="{FF2B5EF4-FFF2-40B4-BE49-F238E27FC236}">
                <a16:creationId xmlns:a16="http://schemas.microsoft.com/office/drawing/2014/main" id="{BBF93280-BE02-F83E-CCA5-6FE02F23AFF9}"/>
              </a:ext>
            </a:extLst>
          </p:cNvPr>
          <p:cNvSpPr/>
          <p:nvPr/>
        </p:nvSpPr>
        <p:spPr>
          <a:xfrm>
            <a:off x="3935160" y="1768680"/>
            <a:ext cx="1640160" cy="18241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numCol="1" spcCol="0" anchor="ctr">
            <a:noAutofit/>
          </a:bodyPr>
          <a:lstStyle/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Warna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Bentuk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>
                <a:solidFill>
                  <a:srgbClr val="000000"/>
                </a:solidFill>
                <a:latin typeface="Calibri"/>
              </a:rPr>
              <a:t>Tekstur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TextBox 53">
            <a:extLst>
              <a:ext uri="{FF2B5EF4-FFF2-40B4-BE49-F238E27FC236}">
                <a16:creationId xmlns:a16="http://schemas.microsoft.com/office/drawing/2014/main" id="{1DA87E2F-97E3-8FD7-866F-2EC8224C7D4F}"/>
              </a:ext>
            </a:extLst>
          </p:cNvPr>
          <p:cNvSpPr/>
          <p:nvPr/>
        </p:nvSpPr>
        <p:spPr>
          <a:xfrm>
            <a:off x="3821400" y="1096560"/>
            <a:ext cx="1867680" cy="42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 dirty="0" err="1">
                <a:solidFill>
                  <a:schemeClr val="accent1"/>
                </a:solidFill>
                <a:latin typeface="Calibri"/>
              </a:rPr>
              <a:t>Ekstraksi</a:t>
            </a:r>
            <a:r>
              <a:rPr lang="en-US" sz="2200" b="1" strike="noStrike" spc="-1" dirty="0">
                <a:solidFill>
                  <a:schemeClr val="accent1"/>
                </a:solidFill>
                <a:latin typeface="Calibri"/>
              </a:rPr>
              <a:t> Fitur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" name="Group 54">
            <a:extLst>
              <a:ext uri="{FF2B5EF4-FFF2-40B4-BE49-F238E27FC236}">
                <a16:creationId xmlns:a16="http://schemas.microsoft.com/office/drawing/2014/main" id="{20D6E366-3F53-0CC9-97D7-19035CA1B199}"/>
              </a:ext>
            </a:extLst>
          </p:cNvPr>
          <p:cNvGrpSpPr/>
          <p:nvPr/>
        </p:nvGrpSpPr>
        <p:grpSpPr>
          <a:xfrm>
            <a:off x="6105960" y="1683720"/>
            <a:ext cx="2885040" cy="1996200"/>
            <a:chOff x="6105960" y="1683720"/>
            <a:chExt cx="2885040" cy="1996200"/>
          </a:xfrm>
        </p:grpSpPr>
        <p:grpSp>
          <p:nvGrpSpPr>
            <p:cNvPr id="21" name="群組 77">
              <a:extLst>
                <a:ext uri="{FF2B5EF4-FFF2-40B4-BE49-F238E27FC236}">
                  <a16:creationId xmlns:a16="http://schemas.microsoft.com/office/drawing/2014/main" id="{62E8EB2A-5B1C-F09B-CB28-26480896549B}"/>
                </a:ext>
              </a:extLst>
            </p:cNvPr>
            <p:cNvGrpSpPr/>
            <p:nvPr/>
          </p:nvGrpSpPr>
          <p:grpSpPr>
            <a:xfrm>
              <a:off x="6105960" y="1712880"/>
              <a:ext cx="576360" cy="1967040"/>
              <a:chOff x="6105960" y="1712880"/>
              <a:chExt cx="576360" cy="1967040"/>
            </a:xfrm>
          </p:grpSpPr>
          <p:sp>
            <p:nvSpPr>
              <p:cNvPr id="58" name="矩形 60">
                <a:extLst>
                  <a:ext uri="{FF2B5EF4-FFF2-40B4-BE49-F238E27FC236}">
                    <a16:creationId xmlns:a16="http://schemas.microsoft.com/office/drawing/2014/main" id="{9B2F74DF-9352-CFC8-3A1F-8B1FD2A116C0}"/>
                  </a:ext>
                </a:extLst>
              </p:cNvPr>
              <p:cNvSpPr/>
              <p:nvPr/>
            </p:nvSpPr>
            <p:spPr>
              <a:xfrm>
                <a:off x="6105960" y="1712880"/>
                <a:ext cx="576360" cy="19670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9" name="橢圓 17">
                <a:extLst>
                  <a:ext uri="{FF2B5EF4-FFF2-40B4-BE49-F238E27FC236}">
                    <a16:creationId xmlns:a16="http://schemas.microsoft.com/office/drawing/2014/main" id="{CF3E2FEF-297E-EC67-33DE-706DA894DD86}"/>
                  </a:ext>
                </a:extLst>
              </p:cNvPr>
              <p:cNvSpPr/>
              <p:nvPr/>
            </p:nvSpPr>
            <p:spPr>
              <a:xfrm>
                <a:off x="6180840" y="1720800"/>
                <a:ext cx="443160" cy="421920"/>
              </a:xfrm>
              <a:prstGeom prst="ellipse">
                <a:avLst/>
              </a:prstGeom>
              <a:solidFill>
                <a:srgbClr val="489FA9"/>
              </a:solidFill>
              <a:ln>
                <a:solidFill>
                  <a:srgbClr val="489FA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60" name="橢圓 18">
                <a:extLst>
                  <a:ext uri="{FF2B5EF4-FFF2-40B4-BE49-F238E27FC236}">
                    <a16:creationId xmlns:a16="http://schemas.microsoft.com/office/drawing/2014/main" id="{18201EB9-0DEB-0332-E548-D207AB7B64E0}"/>
                  </a:ext>
                </a:extLst>
              </p:cNvPr>
              <p:cNvSpPr/>
              <p:nvPr/>
            </p:nvSpPr>
            <p:spPr>
              <a:xfrm>
                <a:off x="6184800" y="2245320"/>
                <a:ext cx="443160" cy="421920"/>
              </a:xfrm>
              <a:prstGeom prst="ellipse">
                <a:avLst/>
              </a:prstGeom>
              <a:solidFill>
                <a:srgbClr val="489FA9"/>
              </a:solidFill>
              <a:ln>
                <a:solidFill>
                  <a:srgbClr val="489FA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61" name="橢圓 19">
                <a:extLst>
                  <a:ext uri="{FF2B5EF4-FFF2-40B4-BE49-F238E27FC236}">
                    <a16:creationId xmlns:a16="http://schemas.microsoft.com/office/drawing/2014/main" id="{FCBFC503-2687-CB5D-4EB8-5F25FC3713FD}"/>
                  </a:ext>
                </a:extLst>
              </p:cNvPr>
              <p:cNvSpPr/>
              <p:nvPr/>
            </p:nvSpPr>
            <p:spPr>
              <a:xfrm>
                <a:off x="6174000" y="3196080"/>
                <a:ext cx="443160" cy="421920"/>
              </a:xfrm>
              <a:prstGeom prst="ellipse">
                <a:avLst/>
              </a:prstGeom>
              <a:solidFill>
                <a:srgbClr val="489FA9"/>
              </a:solidFill>
              <a:ln>
                <a:solidFill>
                  <a:srgbClr val="489FA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grpSp>
          <p:nvGrpSpPr>
            <p:cNvPr id="22" name="群組 78">
              <a:extLst>
                <a:ext uri="{FF2B5EF4-FFF2-40B4-BE49-F238E27FC236}">
                  <a16:creationId xmlns:a16="http://schemas.microsoft.com/office/drawing/2014/main" id="{B60F903B-1EE2-162E-970E-339DA8FB18BF}"/>
                </a:ext>
              </a:extLst>
            </p:cNvPr>
            <p:cNvGrpSpPr/>
            <p:nvPr/>
          </p:nvGrpSpPr>
          <p:grpSpPr>
            <a:xfrm>
              <a:off x="7254000" y="1700640"/>
              <a:ext cx="613440" cy="1967040"/>
              <a:chOff x="7254000" y="1700640"/>
              <a:chExt cx="613440" cy="1967040"/>
            </a:xfrm>
          </p:grpSpPr>
          <p:sp>
            <p:nvSpPr>
              <p:cNvPr id="53" name="矩形 61">
                <a:extLst>
                  <a:ext uri="{FF2B5EF4-FFF2-40B4-BE49-F238E27FC236}">
                    <a16:creationId xmlns:a16="http://schemas.microsoft.com/office/drawing/2014/main" id="{CA8CF2FD-D630-5A13-F9C8-F9A8F149348D}"/>
                  </a:ext>
                </a:extLst>
              </p:cNvPr>
              <p:cNvSpPr/>
              <p:nvPr/>
            </p:nvSpPr>
            <p:spPr>
              <a:xfrm>
                <a:off x="7254000" y="1700640"/>
                <a:ext cx="576360" cy="19670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4" name="橢圓 24">
                <a:extLst>
                  <a:ext uri="{FF2B5EF4-FFF2-40B4-BE49-F238E27FC236}">
                    <a16:creationId xmlns:a16="http://schemas.microsoft.com/office/drawing/2014/main" id="{26BDCA48-1F72-6B06-6AFF-0A219FA6C9B8}"/>
                  </a:ext>
                </a:extLst>
              </p:cNvPr>
              <p:cNvSpPr/>
              <p:nvPr/>
            </p:nvSpPr>
            <p:spPr>
              <a:xfrm>
                <a:off x="7321320" y="1720800"/>
                <a:ext cx="443160" cy="42192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rgbClr val="5B9BD5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5" name="橢圓 25">
                <a:extLst>
                  <a:ext uri="{FF2B5EF4-FFF2-40B4-BE49-F238E27FC236}">
                    <a16:creationId xmlns:a16="http://schemas.microsoft.com/office/drawing/2014/main" id="{A9FAA0E9-8E10-AB3C-EFB9-FCBC9EAEA7BB}"/>
                  </a:ext>
                </a:extLst>
              </p:cNvPr>
              <p:cNvSpPr/>
              <p:nvPr/>
            </p:nvSpPr>
            <p:spPr>
              <a:xfrm>
                <a:off x="7323120" y="2293200"/>
                <a:ext cx="443160" cy="42192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rgbClr val="5B9BD5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6" name="橢圓 26">
                <a:extLst>
                  <a:ext uri="{FF2B5EF4-FFF2-40B4-BE49-F238E27FC236}">
                    <a16:creationId xmlns:a16="http://schemas.microsoft.com/office/drawing/2014/main" id="{852CE252-4F91-6927-C021-169F4E1AD9A2}"/>
                  </a:ext>
                </a:extLst>
              </p:cNvPr>
              <p:cNvSpPr/>
              <p:nvPr/>
            </p:nvSpPr>
            <p:spPr>
              <a:xfrm>
                <a:off x="7314120" y="3196080"/>
                <a:ext cx="443160" cy="42192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rgbClr val="5B9BD5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7" name="文字方塊 27">
                <a:extLst>
                  <a:ext uri="{FF2B5EF4-FFF2-40B4-BE49-F238E27FC236}">
                    <a16:creationId xmlns:a16="http://schemas.microsoft.com/office/drawing/2014/main" id="{499B8215-1A34-8880-9B80-5BC96A7A5963}"/>
                  </a:ext>
                </a:extLst>
              </p:cNvPr>
              <p:cNvSpPr/>
              <p:nvPr/>
            </p:nvSpPr>
            <p:spPr>
              <a:xfrm rot="5400000">
                <a:off x="7326720" y="2705400"/>
                <a:ext cx="565200" cy="516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ctr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800" b="0" strike="noStrike" spc="-1">
                    <a:solidFill>
                      <a:srgbClr val="000000"/>
                    </a:solidFill>
                    <a:latin typeface="Calibri"/>
                  </a:rPr>
                  <a:t>…</a:t>
                </a:r>
                <a:endParaRPr lang="en-US" sz="2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3" name="群組 78">
              <a:extLst>
                <a:ext uri="{FF2B5EF4-FFF2-40B4-BE49-F238E27FC236}">
                  <a16:creationId xmlns:a16="http://schemas.microsoft.com/office/drawing/2014/main" id="{C668C86E-806D-1315-2AED-356F8A8BFD99}"/>
                </a:ext>
              </a:extLst>
            </p:cNvPr>
            <p:cNvGrpSpPr/>
            <p:nvPr/>
          </p:nvGrpSpPr>
          <p:grpSpPr>
            <a:xfrm>
              <a:off x="8414640" y="1683720"/>
              <a:ext cx="576360" cy="1967040"/>
              <a:chOff x="8414640" y="1683720"/>
              <a:chExt cx="576360" cy="1967040"/>
            </a:xfrm>
          </p:grpSpPr>
          <p:sp>
            <p:nvSpPr>
              <p:cNvPr id="50" name="矩形 61">
                <a:extLst>
                  <a:ext uri="{FF2B5EF4-FFF2-40B4-BE49-F238E27FC236}">
                    <a16:creationId xmlns:a16="http://schemas.microsoft.com/office/drawing/2014/main" id="{3C2675F3-1134-AEB3-6D25-5ED08F1ACFC4}"/>
                  </a:ext>
                </a:extLst>
              </p:cNvPr>
              <p:cNvSpPr/>
              <p:nvPr/>
            </p:nvSpPr>
            <p:spPr>
              <a:xfrm>
                <a:off x="8414640" y="1683720"/>
                <a:ext cx="576360" cy="196704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1" name="橢圓 25">
                <a:extLst>
                  <a:ext uri="{FF2B5EF4-FFF2-40B4-BE49-F238E27FC236}">
                    <a16:creationId xmlns:a16="http://schemas.microsoft.com/office/drawing/2014/main" id="{5A6DCD62-E5D7-BBB6-924F-EDD57B66E9BD}"/>
                  </a:ext>
                </a:extLst>
              </p:cNvPr>
              <p:cNvSpPr/>
              <p:nvPr/>
            </p:nvSpPr>
            <p:spPr>
              <a:xfrm>
                <a:off x="8496720" y="2066400"/>
                <a:ext cx="443160" cy="42192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  <p:sp>
            <p:nvSpPr>
              <p:cNvPr id="52" name="橢圓 26">
                <a:extLst>
                  <a:ext uri="{FF2B5EF4-FFF2-40B4-BE49-F238E27FC236}">
                    <a16:creationId xmlns:a16="http://schemas.microsoft.com/office/drawing/2014/main" id="{13A474FB-ABF0-B34E-CEB7-2D0255AE36A1}"/>
                  </a:ext>
                </a:extLst>
              </p:cNvPr>
              <p:cNvSpPr/>
              <p:nvPr/>
            </p:nvSpPr>
            <p:spPr>
              <a:xfrm>
                <a:off x="8484840" y="2802240"/>
                <a:ext cx="443160" cy="42192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rgbClr val="FFC000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/>
            </p:style>
            <p:txBody>
              <a:bodyPr lIns="90000" tIns="45000" rIns="90000" bIns="4500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sz="1800" b="0" strike="noStrike" spc="-1">
                  <a:solidFill>
                    <a:schemeClr val="dk1"/>
                  </a:solidFill>
                  <a:latin typeface="Calibri"/>
                </a:endParaRPr>
              </a:p>
            </p:txBody>
          </p:sp>
        </p:grpSp>
        <p:cxnSp>
          <p:nvCxnSpPr>
            <p:cNvPr id="24" name="直線單箭頭接點 46">
              <a:extLst>
                <a:ext uri="{FF2B5EF4-FFF2-40B4-BE49-F238E27FC236}">
                  <a16:creationId xmlns:a16="http://schemas.microsoft.com/office/drawing/2014/main" id="{99144AC5-407C-A036-61EF-C2EE829A91DF}"/>
                </a:ext>
              </a:extLst>
            </p:cNvPr>
            <p:cNvCxnSpPr>
              <a:endCxn id="56" idx="1"/>
            </p:cNvCxnSpPr>
            <p:nvPr/>
          </p:nvCxnSpPr>
          <p:spPr>
            <a:xfrm>
              <a:off x="6597360" y="1958400"/>
              <a:ext cx="781920" cy="12996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grpSp>
          <p:nvGrpSpPr>
            <p:cNvPr id="25" name="Group 59">
              <a:extLst>
                <a:ext uri="{FF2B5EF4-FFF2-40B4-BE49-F238E27FC236}">
                  <a16:creationId xmlns:a16="http://schemas.microsoft.com/office/drawing/2014/main" id="{922B64CD-18B2-2222-C644-1A9D0385A4B6}"/>
                </a:ext>
              </a:extLst>
            </p:cNvPr>
            <p:cNvGrpSpPr/>
            <p:nvPr/>
          </p:nvGrpSpPr>
          <p:grpSpPr>
            <a:xfrm>
              <a:off x="6602400" y="1953000"/>
              <a:ext cx="720360" cy="1483560"/>
              <a:chOff x="6602400" y="1953000"/>
              <a:chExt cx="720360" cy="1483560"/>
            </a:xfrm>
          </p:grpSpPr>
          <p:cxnSp>
            <p:nvCxnSpPr>
              <p:cNvPr id="42" name="直線單箭頭接點 44">
                <a:extLst>
                  <a:ext uri="{FF2B5EF4-FFF2-40B4-BE49-F238E27FC236}">
                    <a16:creationId xmlns:a16="http://schemas.microsoft.com/office/drawing/2014/main" id="{D26FEF63-ADB3-5A34-D29A-D15ACE9B5FF0}"/>
                  </a:ext>
                </a:extLst>
              </p:cNvPr>
              <p:cNvCxnSpPr/>
              <p:nvPr/>
            </p:nvCxnSpPr>
            <p:spPr>
              <a:xfrm>
                <a:off x="6602400" y="1953000"/>
                <a:ext cx="691560" cy="576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3" name="直線單箭頭接點 45">
                <a:extLst>
                  <a:ext uri="{FF2B5EF4-FFF2-40B4-BE49-F238E27FC236}">
                    <a16:creationId xmlns:a16="http://schemas.microsoft.com/office/drawing/2014/main" id="{694A104C-7EB5-652B-C89B-2EB3A98B3941}"/>
                  </a:ext>
                </a:extLst>
              </p:cNvPr>
              <p:cNvCxnSpPr/>
              <p:nvPr/>
            </p:nvCxnSpPr>
            <p:spPr>
              <a:xfrm>
                <a:off x="6627600" y="2604240"/>
                <a:ext cx="676080" cy="68220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4" name="直線單箭頭接點 47">
                <a:extLst>
                  <a:ext uri="{FF2B5EF4-FFF2-40B4-BE49-F238E27FC236}">
                    <a16:creationId xmlns:a16="http://schemas.microsoft.com/office/drawing/2014/main" id="{D85C5537-FCCC-A39D-B5E9-0221E6258AEC}"/>
                  </a:ext>
                </a:extLst>
              </p:cNvPr>
              <p:cNvCxnSpPr/>
              <p:nvPr/>
            </p:nvCxnSpPr>
            <p:spPr>
              <a:xfrm flipV="1">
                <a:off x="6624360" y="2035080"/>
                <a:ext cx="648000" cy="5050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5" name="直線單箭頭接點 48">
                <a:extLst>
                  <a:ext uri="{FF2B5EF4-FFF2-40B4-BE49-F238E27FC236}">
                    <a16:creationId xmlns:a16="http://schemas.microsoft.com/office/drawing/2014/main" id="{26EE0C01-4A74-7A75-FBE9-A3C18D994A17}"/>
                  </a:ext>
                </a:extLst>
              </p:cNvPr>
              <p:cNvCxnSpPr/>
              <p:nvPr/>
            </p:nvCxnSpPr>
            <p:spPr>
              <a:xfrm flipV="1">
                <a:off x="6640200" y="3423240"/>
                <a:ext cx="635760" cy="14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6" name="直線單箭頭接點 49">
                <a:extLst>
                  <a:ext uri="{FF2B5EF4-FFF2-40B4-BE49-F238E27FC236}">
                    <a16:creationId xmlns:a16="http://schemas.microsoft.com/office/drawing/2014/main" id="{1C4E3AB5-880A-A0DB-8EE4-EF94E8283477}"/>
                  </a:ext>
                </a:extLst>
              </p:cNvPr>
              <p:cNvCxnSpPr/>
              <p:nvPr/>
            </p:nvCxnSpPr>
            <p:spPr>
              <a:xfrm>
                <a:off x="6665040" y="1970280"/>
                <a:ext cx="658080" cy="5342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7" name="直線單箭頭接點 50">
                <a:extLst>
                  <a:ext uri="{FF2B5EF4-FFF2-40B4-BE49-F238E27FC236}">
                    <a16:creationId xmlns:a16="http://schemas.microsoft.com/office/drawing/2014/main" id="{D88A67E0-77DB-8B65-8E95-2BDFCD359608}"/>
                  </a:ext>
                </a:extLst>
              </p:cNvPr>
              <p:cNvCxnSpPr/>
              <p:nvPr/>
            </p:nvCxnSpPr>
            <p:spPr>
              <a:xfrm flipV="1">
                <a:off x="6642720" y="2180880"/>
                <a:ext cx="677880" cy="12560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8" name="直線單箭頭接點 49">
                <a:extLst>
                  <a:ext uri="{FF2B5EF4-FFF2-40B4-BE49-F238E27FC236}">
                    <a16:creationId xmlns:a16="http://schemas.microsoft.com/office/drawing/2014/main" id="{74ECD812-149E-82AA-1547-3EDED51A3543}"/>
                  </a:ext>
                </a:extLst>
              </p:cNvPr>
              <p:cNvCxnSpPr/>
              <p:nvPr/>
            </p:nvCxnSpPr>
            <p:spPr>
              <a:xfrm flipV="1">
                <a:off x="6624360" y="2684160"/>
                <a:ext cx="629640" cy="73332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E5AE03ED-C00A-3F39-DD1B-B72C8F85B975}"/>
                  </a:ext>
                </a:extLst>
              </p:cNvPr>
              <p:cNvCxnSpPr/>
              <p:nvPr/>
            </p:nvCxnSpPr>
            <p:spPr>
              <a:xfrm flipV="1">
                <a:off x="6667920" y="2561400"/>
                <a:ext cx="635760" cy="10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</p:grpSp>
        <p:grpSp>
          <p:nvGrpSpPr>
            <p:cNvPr id="26" name="Group 60">
              <a:extLst>
                <a:ext uri="{FF2B5EF4-FFF2-40B4-BE49-F238E27FC236}">
                  <a16:creationId xmlns:a16="http://schemas.microsoft.com/office/drawing/2014/main" id="{580E77FE-095F-2AA5-6BF4-8BB73C768C8B}"/>
                </a:ext>
              </a:extLst>
            </p:cNvPr>
            <p:cNvGrpSpPr/>
            <p:nvPr/>
          </p:nvGrpSpPr>
          <p:grpSpPr>
            <a:xfrm>
              <a:off x="7788960" y="1942200"/>
              <a:ext cx="651960" cy="1501200"/>
              <a:chOff x="7788960" y="1942200"/>
              <a:chExt cx="651960" cy="1501200"/>
            </a:xfrm>
          </p:grpSpPr>
          <p:cxnSp>
            <p:nvCxnSpPr>
              <p:cNvPr id="37" name="直線單箭頭接點 45">
                <a:extLst>
                  <a:ext uri="{FF2B5EF4-FFF2-40B4-BE49-F238E27FC236}">
                    <a16:creationId xmlns:a16="http://schemas.microsoft.com/office/drawing/2014/main" id="{1D87CC66-3E03-6255-0CD1-71456A71C7E9}"/>
                  </a:ext>
                </a:extLst>
              </p:cNvPr>
              <p:cNvCxnSpPr/>
              <p:nvPr/>
            </p:nvCxnSpPr>
            <p:spPr>
              <a:xfrm>
                <a:off x="7792200" y="2576160"/>
                <a:ext cx="588240" cy="41616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38" name="直線單箭頭接點 47">
                <a:extLst>
                  <a:ext uri="{FF2B5EF4-FFF2-40B4-BE49-F238E27FC236}">
                    <a16:creationId xmlns:a16="http://schemas.microsoft.com/office/drawing/2014/main" id="{37262E3F-FC1E-B2D4-E5A9-1F60E8A87197}"/>
                  </a:ext>
                </a:extLst>
              </p:cNvPr>
              <p:cNvCxnSpPr/>
              <p:nvPr/>
            </p:nvCxnSpPr>
            <p:spPr>
              <a:xfrm flipV="1">
                <a:off x="7788960" y="2321280"/>
                <a:ext cx="652320" cy="19044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39" name="直線單箭頭接點 48">
                <a:extLst>
                  <a:ext uri="{FF2B5EF4-FFF2-40B4-BE49-F238E27FC236}">
                    <a16:creationId xmlns:a16="http://schemas.microsoft.com/office/drawing/2014/main" id="{17500ED9-34BD-E9DE-FE8C-C62F8985F160}"/>
                  </a:ext>
                </a:extLst>
              </p:cNvPr>
              <p:cNvCxnSpPr/>
              <p:nvPr/>
            </p:nvCxnSpPr>
            <p:spPr>
              <a:xfrm flipV="1">
                <a:off x="7794720" y="3049560"/>
                <a:ext cx="619920" cy="39420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0" name="直線單箭頭接點 49">
                <a:extLst>
                  <a:ext uri="{FF2B5EF4-FFF2-40B4-BE49-F238E27FC236}">
                    <a16:creationId xmlns:a16="http://schemas.microsoft.com/office/drawing/2014/main" id="{E27B9A5D-4E52-678E-032C-1E6C748E9342}"/>
                  </a:ext>
                </a:extLst>
              </p:cNvPr>
              <p:cNvCxnSpPr/>
              <p:nvPr/>
            </p:nvCxnSpPr>
            <p:spPr>
              <a:xfrm>
                <a:off x="7829280" y="1942200"/>
                <a:ext cx="612000" cy="3430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41" name="直線單箭頭接點 50">
                <a:extLst>
                  <a:ext uri="{FF2B5EF4-FFF2-40B4-BE49-F238E27FC236}">
                    <a16:creationId xmlns:a16="http://schemas.microsoft.com/office/drawing/2014/main" id="{B3CDB83C-EC6F-EEC5-52A0-94E1372581C1}"/>
                  </a:ext>
                </a:extLst>
              </p:cNvPr>
              <p:cNvCxnSpPr/>
              <p:nvPr/>
            </p:nvCxnSpPr>
            <p:spPr>
              <a:xfrm flipV="1">
                <a:off x="7806960" y="2396520"/>
                <a:ext cx="607680" cy="101232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</p:grpSp>
        <p:cxnSp>
          <p:nvCxnSpPr>
            <p:cNvPr id="36" name="直線單箭頭接點 46">
              <a:extLst>
                <a:ext uri="{FF2B5EF4-FFF2-40B4-BE49-F238E27FC236}">
                  <a16:creationId xmlns:a16="http://schemas.microsoft.com/office/drawing/2014/main" id="{1AF10FBC-5341-2ADB-CDFC-792D9E660E67}"/>
                </a:ext>
              </a:extLst>
            </p:cNvPr>
            <p:cNvCxnSpPr>
              <a:stCxn id="54" idx="6"/>
            </p:cNvCxnSpPr>
            <p:nvPr/>
          </p:nvCxnSpPr>
          <p:spPr>
            <a:xfrm>
              <a:off x="7764480" y="1931760"/>
              <a:ext cx="664560" cy="10238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sp>
        <p:nvSpPr>
          <p:cNvPr id="62" name="TextBox 116">
            <a:extLst>
              <a:ext uri="{FF2B5EF4-FFF2-40B4-BE49-F238E27FC236}">
                <a16:creationId xmlns:a16="http://schemas.microsoft.com/office/drawing/2014/main" id="{999AC52E-D731-4AA0-02AB-FA7FE8D28F67}"/>
              </a:ext>
            </a:extLst>
          </p:cNvPr>
          <p:cNvSpPr/>
          <p:nvPr/>
        </p:nvSpPr>
        <p:spPr>
          <a:xfrm>
            <a:off x="9498960" y="2027880"/>
            <a:ext cx="7405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0000"/>
                </a:solidFill>
                <a:latin typeface="Calibri"/>
              </a:rPr>
              <a:t>Apel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Box 117">
            <a:extLst>
              <a:ext uri="{FF2B5EF4-FFF2-40B4-BE49-F238E27FC236}">
                <a16:creationId xmlns:a16="http://schemas.microsoft.com/office/drawing/2014/main" id="{F682BE4A-2B4C-77C8-53C7-0E87C2871A33}"/>
              </a:ext>
            </a:extLst>
          </p:cNvPr>
          <p:cNvSpPr/>
          <p:nvPr/>
        </p:nvSpPr>
        <p:spPr>
          <a:xfrm>
            <a:off x="9500040" y="2644560"/>
            <a:ext cx="8362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chemeClr val="accent4"/>
                </a:solidFill>
                <a:latin typeface="Calibri"/>
              </a:rPr>
              <a:t>Jeruk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4" name="直線單箭頭接點 49">
            <a:extLst>
              <a:ext uri="{FF2B5EF4-FFF2-40B4-BE49-F238E27FC236}">
                <a16:creationId xmlns:a16="http://schemas.microsoft.com/office/drawing/2014/main" id="{032DE791-ACB6-A7CA-544E-630EAB53D5B4}"/>
              </a:ext>
            </a:extLst>
          </p:cNvPr>
          <p:cNvCxnSpPr/>
          <p:nvPr/>
        </p:nvCxnSpPr>
        <p:spPr>
          <a:xfrm flipV="1">
            <a:off x="9024840" y="226188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65" name="直線單箭頭接點 49">
            <a:extLst>
              <a:ext uri="{FF2B5EF4-FFF2-40B4-BE49-F238E27FC236}">
                <a16:creationId xmlns:a16="http://schemas.microsoft.com/office/drawing/2014/main" id="{C207B119-3E49-20A4-2817-C00D92B80BCC}"/>
              </a:ext>
            </a:extLst>
          </p:cNvPr>
          <p:cNvCxnSpPr/>
          <p:nvPr/>
        </p:nvCxnSpPr>
        <p:spPr>
          <a:xfrm flipV="1">
            <a:off x="9046800" y="294984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sp>
        <p:nvSpPr>
          <p:cNvPr id="66" name="橢圓 18">
            <a:extLst>
              <a:ext uri="{FF2B5EF4-FFF2-40B4-BE49-F238E27FC236}">
                <a16:creationId xmlns:a16="http://schemas.microsoft.com/office/drawing/2014/main" id="{A4D9FD5E-BE32-AF59-F444-00EA98CAB3D1}"/>
              </a:ext>
            </a:extLst>
          </p:cNvPr>
          <p:cNvSpPr/>
          <p:nvPr/>
        </p:nvSpPr>
        <p:spPr>
          <a:xfrm>
            <a:off x="6183720" y="2722320"/>
            <a:ext cx="443160" cy="421920"/>
          </a:xfrm>
          <a:prstGeom prst="ellipse">
            <a:avLst/>
          </a:prstGeom>
          <a:solidFill>
            <a:srgbClr val="489FA9"/>
          </a:solidFill>
          <a:ln>
            <a:solidFill>
              <a:srgbClr val="489FA9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67" name="直線單箭頭接點 48">
            <a:extLst>
              <a:ext uri="{FF2B5EF4-FFF2-40B4-BE49-F238E27FC236}">
                <a16:creationId xmlns:a16="http://schemas.microsoft.com/office/drawing/2014/main" id="{4083C92B-807E-7611-A118-39D05AE2438B}"/>
              </a:ext>
            </a:extLst>
          </p:cNvPr>
          <p:cNvCxnSpPr/>
          <p:nvPr/>
        </p:nvCxnSpPr>
        <p:spPr>
          <a:xfrm flipV="1">
            <a:off x="6686280" y="2610360"/>
            <a:ext cx="547200" cy="3499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68" name="直線單箭頭接點 50">
            <a:extLst>
              <a:ext uri="{FF2B5EF4-FFF2-40B4-BE49-F238E27FC236}">
                <a16:creationId xmlns:a16="http://schemas.microsoft.com/office/drawing/2014/main" id="{46FC042D-59B1-454A-E5C9-882DC5B24F26}"/>
              </a:ext>
            </a:extLst>
          </p:cNvPr>
          <p:cNvCxnSpPr/>
          <p:nvPr/>
        </p:nvCxnSpPr>
        <p:spPr>
          <a:xfrm flipV="1">
            <a:off x="6698520" y="2134080"/>
            <a:ext cx="570600" cy="79128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69" name="直線單箭頭接點 49">
            <a:extLst>
              <a:ext uri="{FF2B5EF4-FFF2-40B4-BE49-F238E27FC236}">
                <a16:creationId xmlns:a16="http://schemas.microsoft.com/office/drawing/2014/main" id="{76678E93-61FB-396E-106D-FE95184261DB}"/>
              </a:ext>
            </a:extLst>
          </p:cNvPr>
          <p:cNvCxnSpPr/>
          <p:nvPr/>
        </p:nvCxnSpPr>
        <p:spPr>
          <a:xfrm>
            <a:off x="6671160" y="2926800"/>
            <a:ext cx="576000" cy="4147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0" name="直線單箭頭接點 49">
            <a:extLst>
              <a:ext uri="{FF2B5EF4-FFF2-40B4-BE49-F238E27FC236}">
                <a16:creationId xmlns:a16="http://schemas.microsoft.com/office/drawing/2014/main" id="{69BBCE42-4286-0833-547B-53520C9ED3FC}"/>
              </a:ext>
            </a:extLst>
          </p:cNvPr>
          <p:cNvCxnSpPr/>
          <p:nvPr/>
        </p:nvCxnSpPr>
        <p:spPr>
          <a:xfrm flipV="1">
            <a:off x="5682240" y="196164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1" name="直線單箭頭接點 49">
            <a:extLst>
              <a:ext uri="{FF2B5EF4-FFF2-40B4-BE49-F238E27FC236}">
                <a16:creationId xmlns:a16="http://schemas.microsoft.com/office/drawing/2014/main" id="{75CF5CFF-5D95-8946-A9A0-E6AECEE03C22}"/>
              </a:ext>
            </a:extLst>
          </p:cNvPr>
          <p:cNvCxnSpPr/>
          <p:nvPr/>
        </p:nvCxnSpPr>
        <p:spPr>
          <a:xfrm flipV="1">
            <a:off x="5690160" y="250452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2" name="直線單箭頭接點 49">
            <a:extLst>
              <a:ext uri="{FF2B5EF4-FFF2-40B4-BE49-F238E27FC236}">
                <a16:creationId xmlns:a16="http://schemas.microsoft.com/office/drawing/2014/main" id="{34C92AA1-B3F6-FD97-4220-619FC56C8F76}"/>
              </a:ext>
            </a:extLst>
          </p:cNvPr>
          <p:cNvCxnSpPr/>
          <p:nvPr/>
        </p:nvCxnSpPr>
        <p:spPr>
          <a:xfrm flipV="1">
            <a:off x="5688360" y="294264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73" name="直線單箭頭接點 49">
            <a:extLst>
              <a:ext uri="{FF2B5EF4-FFF2-40B4-BE49-F238E27FC236}">
                <a16:creationId xmlns:a16="http://schemas.microsoft.com/office/drawing/2014/main" id="{A37E2743-FC55-E2B0-A6A0-B584B0CCD7F2}"/>
              </a:ext>
            </a:extLst>
          </p:cNvPr>
          <p:cNvCxnSpPr/>
          <p:nvPr/>
        </p:nvCxnSpPr>
        <p:spPr>
          <a:xfrm flipV="1">
            <a:off x="5671440" y="3436560"/>
            <a:ext cx="432720" cy="5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graphicFrame>
        <p:nvGraphicFramePr>
          <p:cNvPr id="74" name="Table 162">
            <a:extLst>
              <a:ext uri="{FF2B5EF4-FFF2-40B4-BE49-F238E27FC236}">
                <a16:creationId xmlns:a16="http://schemas.microsoft.com/office/drawing/2014/main" id="{8F601BA1-F619-7DEE-D3F5-22CC2A709E5A}"/>
              </a:ext>
            </a:extLst>
          </p:cNvPr>
          <p:cNvGraphicFramePr/>
          <p:nvPr/>
        </p:nvGraphicFramePr>
        <p:xfrm>
          <a:off x="3145680" y="4074120"/>
          <a:ext cx="4502880" cy="2011680"/>
        </p:xfrm>
        <a:graphic>
          <a:graphicData uri="http://schemas.openxmlformats.org/drawingml/2006/table">
            <a:tbl>
              <a:tblPr/>
              <a:tblGrid>
                <a:gridCol w="6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No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Warna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Bentuk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Tekstur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Kelas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Merah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2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Kuning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N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5" name="TextBox 166">
            <a:extLst>
              <a:ext uri="{FF2B5EF4-FFF2-40B4-BE49-F238E27FC236}">
                <a16:creationId xmlns:a16="http://schemas.microsoft.com/office/drawing/2014/main" id="{6C52AA88-75DE-96EF-5E0E-46B13C4F860D}"/>
              </a:ext>
            </a:extLst>
          </p:cNvPr>
          <p:cNvSpPr/>
          <p:nvPr/>
        </p:nvSpPr>
        <p:spPr>
          <a:xfrm>
            <a:off x="6502320" y="1094760"/>
            <a:ext cx="1867680" cy="424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1" strike="noStrike" spc="-1" dirty="0" err="1">
                <a:solidFill>
                  <a:schemeClr val="accent1"/>
                </a:solidFill>
                <a:latin typeface="Calibri"/>
              </a:rPr>
              <a:t>Klasifikasi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Box 168">
            <a:extLst>
              <a:ext uri="{FF2B5EF4-FFF2-40B4-BE49-F238E27FC236}">
                <a16:creationId xmlns:a16="http://schemas.microsoft.com/office/drawing/2014/main" id="{9B102F78-C2DA-475E-A29D-F4A148B69AC4}"/>
              </a:ext>
            </a:extLst>
          </p:cNvPr>
          <p:cNvSpPr/>
          <p:nvPr/>
        </p:nvSpPr>
        <p:spPr>
          <a:xfrm>
            <a:off x="8870400" y="3931200"/>
            <a:ext cx="3149280" cy="237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Kelemahan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Memerlukan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waktu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dan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pengetahuan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lebih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untuk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ekstraksi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fitur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Sangat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tergantung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pada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satu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domain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permasalahan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saja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sehingga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tidak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berlaku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general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angle: Rounded Corners 170">
            <a:extLst>
              <a:ext uri="{FF2B5EF4-FFF2-40B4-BE49-F238E27FC236}">
                <a16:creationId xmlns:a16="http://schemas.microsoft.com/office/drawing/2014/main" id="{BB39FB5A-BE6C-90FC-7489-201C741F250F}"/>
              </a:ext>
            </a:extLst>
          </p:cNvPr>
          <p:cNvSpPr/>
          <p:nvPr/>
        </p:nvSpPr>
        <p:spPr>
          <a:xfrm>
            <a:off x="3921480" y="1775880"/>
            <a:ext cx="1640160" cy="182412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numCol="1" spcCol="0" anchor="ctr">
            <a:noAutofit/>
          </a:bodyPr>
          <a:lstStyle/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Warna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Bentuk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Tekstur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343080" algn="ctr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200" b="0" strike="noStrike" spc="-1" dirty="0" err="1">
                <a:solidFill>
                  <a:srgbClr val="000000"/>
                </a:solidFill>
                <a:latin typeface="Calibri"/>
              </a:rPr>
              <a:t>Ukuran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8" name="Table 162">
            <a:extLst>
              <a:ext uri="{FF2B5EF4-FFF2-40B4-BE49-F238E27FC236}">
                <a16:creationId xmlns:a16="http://schemas.microsoft.com/office/drawing/2014/main" id="{764612D0-0975-A972-8479-614F4CEC62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3256685"/>
              </p:ext>
            </p:extLst>
          </p:nvPr>
        </p:nvGraphicFramePr>
        <p:xfrm>
          <a:off x="3128355" y="4079131"/>
          <a:ext cx="5490360" cy="2346960"/>
        </p:xfrm>
        <a:graphic>
          <a:graphicData uri="http://schemas.openxmlformats.org/drawingml/2006/table">
            <a:tbl>
              <a:tblPr/>
              <a:tblGrid>
                <a:gridCol w="6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7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No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Warna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Bentuk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Tekstur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Ukuran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chemeClr val="lt1"/>
                          </a:solidFill>
                          <a:latin typeface="Calibri"/>
                        </a:rPr>
                        <a:t>Kelas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Merah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Besar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2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Sedang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Apel</a:t>
                      </a:r>
                      <a:endParaRPr lang="en-US" sz="1600" b="0" strike="noStrike" spc="-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3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Kuning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Besar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…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sz="1600" b="0" strike="noStrike" spc="-1">
                        <a:solidFill>
                          <a:schemeClr val="dk1"/>
                        </a:solidFill>
                        <a:latin typeface="Calibri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N-1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Hjiau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Lonjong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Kasar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Sedang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chemeClr val="dk1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FFC000"/>
                          </a:solidFill>
                          <a:latin typeface="Calibri"/>
                        </a:rPr>
                        <a:t>N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Hijau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Bulat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Halus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FFC000"/>
                          </a:solidFill>
                          <a:latin typeface="Calibri"/>
                        </a:rPr>
                        <a:t>Kecil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 dirty="0" err="1">
                          <a:solidFill>
                            <a:srgbClr val="FFC000"/>
                          </a:solidFill>
                          <a:latin typeface="Calibri"/>
                        </a:rPr>
                        <a:t>Jeruk</a:t>
                      </a:r>
                      <a:endParaRPr lang="en-US" sz="1600" b="0" strike="noStrike" spc="-1" dirty="0">
                        <a:solidFill>
                          <a:srgbClr val="FFC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9" name="Arrow: Down 190">
            <a:extLst>
              <a:ext uri="{FF2B5EF4-FFF2-40B4-BE49-F238E27FC236}">
                <a16:creationId xmlns:a16="http://schemas.microsoft.com/office/drawing/2014/main" id="{15C0935E-42FA-E443-C8AF-F8FC987B8264}"/>
              </a:ext>
            </a:extLst>
          </p:cNvPr>
          <p:cNvSpPr/>
          <p:nvPr/>
        </p:nvSpPr>
        <p:spPr>
          <a:xfrm>
            <a:off x="4439880" y="3659040"/>
            <a:ext cx="576360" cy="284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0" name="Graphic 192" descr="Badge Question Mark">
            <a:extLst>
              <a:ext uri="{FF2B5EF4-FFF2-40B4-BE49-F238E27FC236}">
                <a16:creationId xmlns:a16="http://schemas.microsoft.com/office/drawing/2014/main" id="{FEF89BCA-E520-6B92-D844-94810201A6B9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1985400" y="5305680"/>
            <a:ext cx="768240" cy="76824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177" descr="A picture containing bicycle, outdoor, transport&#10;&#10;Description automatically generated">
            <a:extLst>
              <a:ext uri="{FF2B5EF4-FFF2-40B4-BE49-F238E27FC236}">
                <a16:creationId xmlns:a16="http://schemas.microsoft.com/office/drawing/2014/main" id="{5E0B1726-768B-30FF-DCB4-C06BFDF41293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460080" y="4902840"/>
            <a:ext cx="1524960" cy="15249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95536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learning classification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A9BE-D16D-78BF-C56D-5B7CA4018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75411"/>
            <a:ext cx="10678686" cy="4351338"/>
          </a:xfrm>
        </p:spPr>
        <p:txBody>
          <a:bodyPr/>
          <a:lstStyle/>
          <a:p>
            <a:r>
              <a:rPr lang="en-US" sz="2200" dirty="0"/>
              <a:t>Deep learning-based object recognition learns hierarchical representations (feature patterns) automatically through several stages of the feature learning process</a:t>
            </a:r>
            <a:endParaRPr lang="en-ID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6" name="Group 51">
            <a:extLst>
              <a:ext uri="{FF2B5EF4-FFF2-40B4-BE49-F238E27FC236}">
                <a16:creationId xmlns:a16="http://schemas.microsoft.com/office/drawing/2014/main" id="{DC78AE3A-4890-58D4-6D92-C93156066609}"/>
              </a:ext>
            </a:extLst>
          </p:cNvPr>
          <p:cNvGrpSpPr/>
          <p:nvPr/>
        </p:nvGrpSpPr>
        <p:grpSpPr>
          <a:xfrm>
            <a:off x="1473060" y="3119480"/>
            <a:ext cx="9245880" cy="2264400"/>
            <a:chOff x="1472760" y="2121120"/>
            <a:chExt cx="9245880" cy="2264400"/>
          </a:xfrm>
        </p:grpSpPr>
        <p:grpSp>
          <p:nvGrpSpPr>
            <p:cNvPr id="7" name="Group 52">
              <a:extLst>
                <a:ext uri="{FF2B5EF4-FFF2-40B4-BE49-F238E27FC236}">
                  <a16:creationId xmlns:a16="http://schemas.microsoft.com/office/drawing/2014/main" id="{45F8C1DF-6065-4E6D-63AC-A78A887F88BF}"/>
                </a:ext>
              </a:extLst>
            </p:cNvPr>
            <p:cNvGrpSpPr/>
            <p:nvPr/>
          </p:nvGrpSpPr>
          <p:grpSpPr>
            <a:xfrm>
              <a:off x="3776040" y="2500920"/>
              <a:ext cx="4498200" cy="1454040"/>
              <a:chOff x="3776040" y="2500920"/>
              <a:chExt cx="4498200" cy="1454040"/>
            </a:xfrm>
          </p:grpSpPr>
          <p:grpSp>
            <p:nvGrpSpPr>
              <p:cNvPr id="17" name="群組 79">
                <a:extLst>
                  <a:ext uri="{FF2B5EF4-FFF2-40B4-BE49-F238E27FC236}">
                    <a16:creationId xmlns:a16="http://schemas.microsoft.com/office/drawing/2014/main" id="{0265490B-ADBF-CB80-65A7-3E5D8EEC488F}"/>
                  </a:ext>
                </a:extLst>
              </p:cNvPr>
              <p:cNvGrpSpPr/>
              <p:nvPr/>
            </p:nvGrpSpPr>
            <p:grpSpPr>
              <a:xfrm>
                <a:off x="6741000" y="2522160"/>
                <a:ext cx="579960" cy="1411920"/>
                <a:chOff x="6741000" y="2522160"/>
                <a:chExt cx="579960" cy="1411920"/>
              </a:xfrm>
            </p:grpSpPr>
            <p:sp>
              <p:nvSpPr>
                <p:cNvPr id="91" name="矩形 62">
                  <a:extLst>
                    <a:ext uri="{FF2B5EF4-FFF2-40B4-BE49-F238E27FC236}">
                      <a16:creationId xmlns:a16="http://schemas.microsoft.com/office/drawing/2014/main" id="{A81E82EA-B48C-597E-1081-0631EAB11D5B}"/>
                    </a:ext>
                  </a:extLst>
                </p:cNvPr>
                <p:cNvSpPr/>
                <p:nvPr/>
              </p:nvSpPr>
              <p:spPr>
                <a:xfrm>
                  <a:off x="6741000" y="2526480"/>
                  <a:ext cx="513360" cy="14076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2" name="橢圓 28">
                  <a:extLst>
                    <a:ext uri="{FF2B5EF4-FFF2-40B4-BE49-F238E27FC236}">
                      <a16:creationId xmlns:a16="http://schemas.microsoft.com/office/drawing/2014/main" id="{641B351D-0E48-12B2-BF83-9625D35166E0}"/>
                    </a:ext>
                  </a:extLst>
                </p:cNvPr>
                <p:cNvSpPr/>
                <p:nvPr/>
              </p:nvSpPr>
              <p:spPr>
                <a:xfrm>
                  <a:off x="6793200" y="2522160"/>
                  <a:ext cx="394920" cy="30168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rgbClr val="5B9BD5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3" name="橢圓 29">
                  <a:extLst>
                    <a:ext uri="{FF2B5EF4-FFF2-40B4-BE49-F238E27FC236}">
                      <a16:creationId xmlns:a16="http://schemas.microsoft.com/office/drawing/2014/main" id="{F91E1E43-AD73-9D2C-65C8-4F5FB884ADCE}"/>
                    </a:ext>
                  </a:extLst>
                </p:cNvPr>
                <p:cNvSpPr/>
                <p:nvPr/>
              </p:nvSpPr>
              <p:spPr>
                <a:xfrm>
                  <a:off x="6795000" y="2921760"/>
                  <a:ext cx="394920" cy="30168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rgbClr val="5B9BD5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4" name="橢圓 30">
                  <a:extLst>
                    <a:ext uri="{FF2B5EF4-FFF2-40B4-BE49-F238E27FC236}">
                      <a16:creationId xmlns:a16="http://schemas.microsoft.com/office/drawing/2014/main" id="{505F898E-2907-D143-8640-F4E74D7C0792}"/>
                    </a:ext>
                  </a:extLst>
                </p:cNvPr>
                <p:cNvSpPr/>
                <p:nvPr/>
              </p:nvSpPr>
              <p:spPr>
                <a:xfrm>
                  <a:off x="6799680" y="3577680"/>
                  <a:ext cx="394920" cy="30168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rgbClr val="5B9BD5"/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5" name="文字方塊 31">
                  <a:extLst>
                    <a:ext uri="{FF2B5EF4-FFF2-40B4-BE49-F238E27FC236}">
                      <a16:creationId xmlns:a16="http://schemas.microsoft.com/office/drawing/2014/main" id="{56D1DCEA-D392-1147-08C4-ED16668FFEAE}"/>
                    </a:ext>
                  </a:extLst>
                </p:cNvPr>
                <p:cNvSpPr/>
                <p:nvPr/>
              </p:nvSpPr>
              <p:spPr>
                <a:xfrm rot="5400000">
                  <a:off x="6860520" y="3151440"/>
                  <a:ext cx="40428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8" name="群組 78">
                <a:extLst>
                  <a:ext uri="{FF2B5EF4-FFF2-40B4-BE49-F238E27FC236}">
                    <a16:creationId xmlns:a16="http://schemas.microsoft.com/office/drawing/2014/main" id="{621AE06E-BB73-2950-C01D-E440FC5C53EA}"/>
                  </a:ext>
                </a:extLst>
              </p:cNvPr>
              <p:cNvGrpSpPr/>
              <p:nvPr/>
            </p:nvGrpSpPr>
            <p:grpSpPr>
              <a:xfrm>
                <a:off x="7711560" y="2522160"/>
                <a:ext cx="562680" cy="1375560"/>
                <a:chOff x="7711560" y="2522160"/>
                <a:chExt cx="562680" cy="1375560"/>
              </a:xfrm>
            </p:grpSpPr>
            <p:sp>
              <p:nvSpPr>
                <p:cNvPr id="86" name="矩形 61">
                  <a:extLst>
                    <a:ext uri="{FF2B5EF4-FFF2-40B4-BE49-F238E27FC236}">
                      <a16:creationId xmlns:a16="http://schemas.microsoft.com/office/drawing/2014/main" id="{71104172-53F8-2EDF-7C47-CAA5EAEC9931}"/>
                    </a:ext>
                  </a:extLst>
                </p:cNvPr>
                <p:cNvSpPr/>
                <p:nvPr/>
              </p:nvSpPr>
              <p:spPr>
                <a:xfrm>
                  <a:off x="7711560" y="2522160"/>
                  <a:ext cx="493560" cy="137556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7" name="橢圓 24">
                  <a:extLst>
                    <a:ext uri="{FF2B5EF4-FFF2-40B4-BE49-F238E27FC236}">
                      <a16:creationId xmlns:a16="http://schemas.microsoft.com/office/drawing/2014/main" id="{1C155D9B-1036-847F-4550-821A050823BA}"/>
                    </a:ext>
                  </a:extLst>
                </p:cNvPr>
                <p:cNvSpPr/>
                <p:nvPr/>
              </p:nvSpPr>
              <p:spPr>
                <a:xfrm>
                  <a:off x="7769160" y="2536200"/>
                  <a:ext cx="379800" cy="2948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8" name="橢圓 25">
                  <a:extLst>
                    <a:ext uri="{FF2B5EF4-FFF2-40B4-BE49-F238E27FC236}">
                      <a16:creationId xmlns:a16="http://schemas.microsoft.com/office/drawing/2014/main" id="{469F846C-8126-FC25-36E4-30F07FDAB5E0}"/>
                    </a:ext>
                  </a:extLst>
                </p:cNvPr>
                <p:cNvSpPr/>
                <p:nvPr/>
              </p:nvSpPr>
              <p:spPr>
                <a:xfrm>
                  <a:off x="7770960" y="2936520"/>
                  <a:ext cx="379800" cy="2948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9" name="橢圓 26">
                  <a:extLst>
                    <a:ext uri="{FF2B5EF4-FFF2-40B4-BE49-F238E27FC236}">
                      <a16:creationId xmlns:a16="http://schemas.microsoft.com/office/drawing/2014/main" id="{78B45F4E-6B40-A54D-3130-6D119F6E96BC}"/>
                    </a:ext>
                  </a:extLst>
                </p:cNvPr>
                <p:cNvSpPr/>
                <p:nvPr/>
              </p:nvSpPr>
              <p:spPr>
                <a:xfrm>
                  <a:off x="7763040" y="3567960"/>
                  <a:ext cx="379800" cy="29484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rgbClr val="FFC000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90" name="文字方塊 27">
                  <a:extLst>
                    <a:ext uri="{FF2B5EF4-FFF2-40B4-BE49-F238E27FC236}">
                      <a16:creationId xmlns:a16="http://schemas.microsoft.com/office/drawing/2014/main" id="{0CFC0CE3-8C4F-7839-2E49-21B1FE4895E0}"/>
                    </a:ext>
                  </a:extLst>
                </p:cNvPr>
                <p:cNvSpPr/>
                <p:nvPr/>
              </p:nvSpPr>
              <p:spPr>
                <a:xfrm rot="5400000">
                  <a:off x="7818480" y="3147120"/>
                  <a:ext cx="39528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19" name="群組 77">
                <a:extLst>
                  <a:ext uri="{FF2B5EF4-FFF2-40B4-BE49-F238E27FC236}">
                    <a16:creationId xmlns:a16="http://schemas.microsoft.com/office/drawing/2014/main" id="{8B0B3D8F-5CFE-DC16-9317-4FCF2FC991BC}"/>
                  </a:ext>
                </a:extLst>
              </p:cNvPr>
              <p:cNvGrpSpPr/>
              <p:nvPr/>
            </p:nvGrpSpPr>
            <p:grpSpPr>
              <a:xfrm>
                <a:off x="3776040" y="2522160"/>
                <a:ext cx="562320" cy="1432800"/>
                <a:chOff x="3776040" y="2522160"/>
                <a:chExt cx="562320" cy="1432800"/>
              </a:xfrm>
            </p:grpSpPr>
            <p:sp>
              <p:nvSpPr>
                <p:cNvPr id="81" name="矩形 60">
                  <a:extLst>
                    <a:ext uri="{FF2B5EF4-FFF2-40B4-BE49-F238E27FC236}">
                      <a16:creationId xmlns:a16="http://schemas.microsoft.com/office/drawing/2014/main" id="{440F6742-2048-D05D-6200-0C88378F890F}"/>
                    </a:ext>
                  </a:extLst>
                </p:cNvPr>
                <p:cNvSpPr/>
                <p:nvPr/>
              </p:nvSpPr>
              <p:spPr>
                <a:xfrm>
                  <a:off x="3776040" y="2522160"/>
                  <a:ext cx="481680" cy="14328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2" name="橢圓 17">
                  <a:extLst>
                    <a:ext uri="{FF2B5EF4-FFF2-40B4-BE49-F238E27FC236}">
                      <a16:creationId xmlns:a16="http://schemas.microsoft.com/office/drawing/2014/main" id="{A2375346-94CA-6AA2-4A6D-2EC4BFBE530B}"/>
                    </a:ext>
                  </a:extLst>
                </p:cNvPr>
                <p:cNvSpPr/>
                <p:nvPr/>
              </p:nvSpPr>
              <p:spPr>
                <a:xfrm>
                  <a:off x="3839040" y="2527920"/>
                  <a:ext cx="370440" cy="3070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3" name="橢圓 18">
                  <a:extLst>
                    <a:ext uri="{FF2B5EF4-FFF2-40B4-BE49-F238E27FC236}">
                      <a16:creationId xmlns:a16="http://schemas.microsoft.com/office/drawing/2014/main" id="{DEF19F5B-2B67-2F04-4C5D-FFBEF09018E0}"/>
                    </a:ext>
                  </a:extLst>
                </p:cNvPr>
                <p:cNvSpPr/>
                <p:nvPr/>
              </p:nvSpPr>
              <p:spPr>
                <a:xfrm>
                  <a:off x="3840480" y="2945160"/>
                  <a:ext cx="370440" cy="3070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4" name="橢圓 19">
                  <a:extLst>
                    <a:ext uri="{FF2B5EF4-FFF2-40B4-BE49-F238E27FC236}">
                      <a16:creationId xmlns:a16="http://schemas.microsoft.com/office/drawing/2014/main" id="{805E9A1D-A39B-C9DB-4293-3401B4004204}"/>
                    </a:ext>
                  </a:extLst>
                </p:cNvPr>
                <p:cNvSpPr/>
                <p:nvPr/>
              </p:nvSpPr>
              <p:spPr>
                <a:xfrm>
                  <a:off x="3832920" y="3602880"/>
                  <a:ext cx="370440" cy="307080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5" name="文字方塊 20">
                  <a:extLst>
                    <a:ext uri="{FF2B5EF4-FFF2-40B4-BE49-F238E27FC236}">
                      <a16:creationId xmlns:a16="http://schemas.microsoft.com/office/drawing/2014/main" id="{40835CD3-FFF0-9475-4C0A-5960E187E708}"/>
                    </a:ext>
                  </a:extLst>
                </p:cNvPr>
                <p:cNvSpPr/>
                <p:nvPr/>
              </p:nvSpPr>
              <p:spPr>
                <a:xfrm rot="5400000">
                  <a:off x="3874320" y="3175200"/>
                  <a:ext cx="41184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0" name="群組 78">
                <a:extLst>
                  <a:ext uri="{FF2B5EF4-FFF2-40B4-BE49-F238E27FC236}">
                    <a16:creationId xmlns:a16="http://schemas.microsoft.com/office/drawing/2014/main" id="{18DC5855-AABE-E5F1-DB32-1ED5001FAB1E}"/>
                  </a:ext>
                </a:extLst>
              </p:cNvPr>
              <p:cNvGrpSpPr/>
              <p:nvPr/>
            </p:nvGrpSpPr>
            <p:grpSpPr>
              <a:xfrm>
                <a:off x="4736160" y="2513160"/>
                <a:ext cx="555480" cy="1432800"/>
                <a:chOff x="4736160" y="2513160"/>
                <a:chExt cx="555480" cy="1432800"/>
              </a:xfrm>
            </p:grpSpPr>
            <p:sp>
              <p:nvSpPr>
                <p:cNvPr id="76" name="矩形 61">
                  <a:extLst>
                    <a:ext uri="{FF2B5EF4-FFF2-40B4-BE49-F238E27FC236}">
                      <a16:creationId xmlns:a16="http://schemas.microsoft.com/office/drawing/2014/main" id="{190065FD-C26C-8E47-5649-D8044CABBFD2}"/>
                    </a:ext>
                  </a:extLst>
                </p:cNvPr>
                <p:cNvSpPr/>
                <p:nvPr/>
              </p:nvSpPr>
              <p:spPr>
                <a:xfrm>
                  <a:off x="4736160" y="2513160"/>
                  <a:ext cx="481680" cy="14328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7" name="橢圓 24">
                  <a:extLst>
                    <a:ext uri="{FF2B5EF4-FFF2-40B4-BE49-F238E27FC236}">
                      <a16:creationId xmlns:a16="http://schemas.microsoft.com/office/drawing/2014/main" id="{2954B0BC-35A8-92BE-4CE7-972CCBACA489}"/>
                    </a:ext>
                  </a:extLst>
                </p:cNvPr>
                <p:cNvSpPr/>
                <p:nvPr/>
              </p:nvSpPr>
              <p:spPr>
                <a:xfrm>
                  <a:off x="4792320" y="2527920"/>
                  <a:ext cx="370440" cy="3070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8" name="橢圓 25">
                  <a:extLst>
                    <a:ext uri="{FF2B5EF4-FFF2-40B4-BE49-F238E27FC236}">
                      <a16:creationId xmlns:a16="http://schemas.microsoft.com/office/drawing/2014/main" id="{62F65A73-7ED5-8A5B-06C9-2CE8B3BC71D9}"/>
                    </a:ext>
                  </a:extLst>
                </p:cNvPr>
                <p:cNvSpPr/>
                <p:nvPr/>
              </p:nvSpPr>
              <p:spPr>
                <a:xfrm>
                  <a:off x="4793760" y="2945160"/>
                  <a:ext cx="370440" cy="3070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9" name="橢圓 26">
                  <a:extLst>
                    <a:ext uri="{FF2B5EF4-FFF2-40B4-BE49-F238E27FC236}">
                      <a16:creationId xmlns:a16="http://schemas.microsoft.com/office/drawing/2014/main" id="{BB56F338-9FB0-9EE3-97EE-FE60A9C5392C}"/>
                    </a:ext>
                  </a:extLst>
                </p:cNvPr>
                <p:cNvSpPr/>
                <p:nvPr/>
              </p:nvSpPr>
              <p:spPr>
                <a:xfrm>
                  <a:off x="4786200" y="3602880"/>
                  <a:ext cx="370440" cy="30708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rgbClr val="ED7D31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80" name="文字方塊 27">
                  <a:extLst>
                    <a:ext uri="{FF2B5EF4-FFF2-40B4-BE49-F238E27FC236}">
                      <a16:creationId xmlns:a16="http://schemas.microsoft.com/office/drawing/2014/main" id="{66EF781D-F3C1-80A3-157B-A9DF57DC1894}"/>
                    </a:ext>
                  </a:extLst>
                </p:cNvPr>
                <p:cNvSpPr/>
                <p:nvPr/>
              </p:nvSpPr>
              <p:spPr>
                <a:xfrm rot="5400000">
                  <a:off x="4827600" y="3175200"/>
                  <a:ext cx="41184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grpSp>
            <p:nvGrpSpPr>
              <p:cNvPr id="21" name="群組 78">
                <a:extLst>
                  <a:ext uri="{FF2B5EF4-FFF2-40B4-BE49-F238E27FC236}">
                    <a16:creationId xmlns:a16="http://schemas.microsoft.com/office/drawing/2014/main" id="{DF6AE7A6-F58B-D5AA-D998-ADCF615E3B14}"/>
                  </a:ext>
                </a:extLst>
              </p:cNvPr>
              <p:cNvGrpSpPr/>
              <p:nvPr/>
            </p:nvGrpSpPr>
            <p:grpSpPr>
              <a:xfrm>
                <a:off x="5706720" y="2500920"/>
                <a:ext cx="555480" cy="1432800"/>
                <a:chOff x="5706720" y="2500920"/>
                <a:chExt cx="555480" cy="1432800"/>
              </a:xfrm>
            </p:grpSpPr>
            <p:sp>
              <p:nvSpPr>
                <p:cNvPr id="71" name="矩形 61">
                  <a:extLst>
                    <a:ext uri="{FF2B5EF4-FFF2-40B4-BE49-F238E27FC236}">
                      <a16:creationId xmlns:a16="http://schemas.microsoft.com/office/drawing/2014/main" id="{EFABF253-EA2B-A4B5-18CC-079E5D4C1F93}"/>
                    </a:ext>
                  </a:extLst>
                </p:cNvPr>
                <p:cNvSpPr/>
                <p:nvPr/>
              </p:nvSpPr>
              <p:spPr>
                <a:xfrm>
                  <a:off x="5706720" y="2500920"/>
                  <a:ext cx="481680" cy="14328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2" name="橢圓 24">
                  <a:extLst>
                    <a:ext uri="{FF2B5EF4-FFF2-40B4-BE49-F238E27FC236}">
                      <a16:creationId xmlns:a16="http://schemas.microsoft.com/office/drawing/2014/main" id="{540BD5EB-BA1D-D682-7989-41482CE361C1}"/>
                    </a:ext>
                  </a:extLst>
                </p:cNvPr>
                <p:cNvSpPr/>
                <p:nvPr/>
              </p:nvSpPr>
              <p:spPr>
                <a:xfrm>
                  <a:off x="5762880" y="2515680"/>
                  <a:ext cx="370440" cy="307080"/>
                </a:xfrm>
                <a:prstGeom prst="ellipse">
                  <a:avLst/>
                </a:prstGeom>
                <a:solidFill>
                  <a:srgbClr val="489FA9"/>
                </a:solidFill>
                <a:ln>
                  <a:solidFill>
                    <a:srgbClr val="489FA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3" name="橢圓 25">
                  <a:extLst>
                    <a:ext uri="{FF2B5EF4-FFF2-40B4-BE49-F238E27FC236}">
                      <a16:creationId xmlns:a16="http://schemas.microsoft.com/office/drawing/2014/main" id="{1117C74F-4C71-5A3A-2252-88833BBE149B}"/>
                    </a:ext>
                  </a:extLst>
                </p:cNvPr>
                <p:cNvSpPr/>
                <p:nvPr/>
              </p:nvSpPr>
              <p:spPr>
                <a:xfrm>
                  <a:off x="5764320" y="2932560"/>
                  <a:ext cx="370440" cy="307080"/>
                </a:xfrm>
                <a:prstGeom prst="ellipse">
                  <a:avLst/>
                </a:prstGeom>
                <a:solidFill>
                  <a:srgbClr val="489FA9"/>
                </a:solidFill>
                <a:ln>
                  <a:solidFill>
                    <a:srgbClr val="489FA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4" name="橢圓 26">
                  <a:extLst>
                    <a:ext uri="{FF2B5EF4-FFF2-40B4-BE49-F238E27FC236}">
                      <a16:creationId xmlns:a16="http://schemas.microsoft.com/office/drawing/2014/main" id="{19B20F60-88CC-D4E7-1527-86F06D8D1CBF}"/>
                    </a:ext>
                  </a:extLst>
                </p:cNvPr>
                <p:cNvSpPr/>
                <p:nvPr/>
              </p:nvSpPr>
              <p:spPr>
                <a:xfrm>
                  <a:off x="5756760" y="3590280"/>
                  <a:ext cx="370440" cy="307080"/>
                </a:xfrm>
                <a:prstGeom prst="ellipse">
                  <a:avLst/>
                </a:prstGeom>
                <a:solidFill>
                  <a:srgbClr val="489FA9"/>
                </a:solidFill>
                <a:ln>
                  <a:solidFill>
                    <a:srgbClr val="489FA9"/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/>
              </p:style>
              <p:txBody>
                <a:bodyPr lIns="90000" tIns="45000" rIns="90000" bIns="45000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endParaRPr lang="en-US" sz="1800" b="0" strike="noStrike" spc="-1">
                    <a:solidFill>
                      <a:schemeClr val="dk1"/>
                    </a:solidFill>
                    <a:latin typeface="Calibri"/>
                  </a:endParaRPr>
                </a:p>
              </p:txBody>
            </p:sp>
            <p:sp>
              <p:nvSpPr>
                <p:cNvPr id="75" name="文字方塊 27">
                  <a:extLst>
                    <a:ext uri="{FF2B5EF4-FFF2-40B4-BE49-F238E27FC236}">
                      <a16:creationId xmlns:a16="http://schemas.microsoft.com/office/drawing/2014/main" id="{C1C72878-F4E3-8323-DA95-BD654E149562}"/>
                    </a:ext>
                  </a:extLst>
                </p:cNvPr>
                <p:cNvSpPr/>
                <p:nvPr/>
              </p:nvSpPr>
              <p:spPr>
                <a:xfrm rot="5400000">
                  <a:off x="5798160" y="3162960"/>
                  <a:ext cx="411840" cy="516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ctr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2800" b="0" strike="noStrike" spc="-1" dirty="0">
                      <a:solidFill>
                        <a:srgbClr val="000000"/>
                      </a:solidFill>
                      <a:latin typeface="Calibri"/>
                    </a:rPr>
                    <a:t>…</a:t>
                  </a:r>
                  <a:endParaRPr lang="en-US" sz="2800" b="0" strike="noStrike" spc="-1" dirty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  <p:cxnSp>
            <p:nvCxnSpPr>
              <p:cNvPr id="22" name="直線單箭頭接點 46">
                <a:extLst>
                  <a:ext uri="{FF2B5EF4-FFF2-40B4-BE49-F238E27FC236}">
                    <a16:creationId xmlns:a16="http://schemas.microsoft.com/office/drawing/2014/main" id="{BF6DD24E-3C10-497D-A3D3-D3BAD9E659C2}"/>
                  </a:ext>
                </a:extLst>
              </p:cNvPr>
              <p:cNvCxnSpPr/>
              <p:nvPr/>
            </p:nvCxnSpPr>
            <p:spPr>
              <a:xfrm>
                <a:off x="4186800" y="2701080"/>
                <a:ext cx="578520" cy="106452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grpSp>
            <p:nvGrpSpPr>
              <p:cNvPr id="23" name="Group 70">
                <a:extLst>
                  <a:ext uri="{FF2B5EF4-FFF2-40B4-BE49-F238E27FC236}">
                    <a16:creationId xmlns:a16="http://schemas.microsoft.com/office/drawing/2014/main" id="{EC48AC87-725E-62A4-6983-655A86E353C6}"/>
                  </a:ext>
                </a:extLst>
              </p:cNvPr>
              <p:cNvGrpSpPr/>
              <p:nvPr/>
            </p:nvGrpSpPr>
            <p:grpSpPr>
              <a:xfrm>
                <a:off x="4191120" y="2697120"/>
                <a:ext cx="657000" cy="1106280"/>
                <a:chOff x="4191120" y="2697120"/>
                <a:chExt cx="657000" cy="1106280"/>
              </a:xfrm>
            </p:grpSpPr>
            <p:cxnSp>
              <p:nvCxnSpPr>
                <p:cNvPr id="63" name="直線單箭頭接點 44">
                  <a:extLst>
                    <a:ext uri="{FF2B5EF4-FFF2-40B4-BE49-F238E27FC236}">
                      <a16:creationId xmlns:a16="http://schemas.microsoft.com/office/drawing/2014/main" id="{9699F465-7035-EBCD-4A5F-204B6DDFCDDB}"/>
                    </a:ext>
                  </a:extLst>
                </p:cNvPr>
                <p:cNvCxnSpPr/>
                <p:nvPr/>
              </p:nvCxnSpPr>
              <p:spPr>
                <a:xfrm>
                  <a:off x="4191120" y="2697120"/>
                  <a:ext cx="578520" cy="43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4" name="直線單箭頭接點 45">
                  <a:extLst>
                    <a:ext uri="{FF2B5EF4-FFF2-40B4-BE49-F238E27FC236}">
                      <a16:creationId xmlns:a16="http://schemas.microsoft.com/office/drawing/2014/main" id="{1A8E5D1E-39A9-A8BF-07C6-393F2A6225AE}"/>
                    </a:ext>
                  </a:extLst>
                </p:cNvPr>
                <p:cNvCxnSpPr/>
                <p:nvPr/>
              </p:nvCxnSpPr>
              <p:spPr>
                <a:xfrm>
                  <a:off x="4212360" y="3171600"/>
                  <a:ext cx="627120" cy="4730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5" name="直線單箭頭接點 47">
                  <a:extLst>
                    <a:ext uri="{FF2B5EF4-FFF2-40B4-BE49-F238E27FC236}">
                      <a16:creationId xmlns:a16="http://schemas.microsoft.com/office/drawing/2014/main" id="{6100AF99-AFD7-719F-8DAF-9A419D3981C8}"/>
                    </a:ext>
                  </a:extLst>
                </p:cNvPr>
                <p:cNvCxnSpPr/>
                <p:nvPr/>
              </p:nvCxnSpPr>
              <p:spPr>
                <a:xfrm flipV="1">
                  <a:off x="4209480" y="2738880"/>
                  <a:ext cx="60552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6" name="直線單箭頭接點 48">
                  <a:extLst>
                    <a:ext uri="{FF2B5EF4-FFF2-40B4-BE49-F238E27FC236}">
                      <a16:creationId xmlns:a16="http://schemas.microsoft.com/office/drawing/2014/main" id="{2999EF6B-FF05-8D0F-B075-583F32BACCD5}"/>
                    </a:ext>
                  </a:extLst>
                </p:cNvPr>
                <p:cNvCxnSpPr/>
                <p:nvPr/>
              </p:nvCxnSpPr>
              <p:spPr>
                <a:xfrm flipV="1">
                  <a:off x="4214520" y="380268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7" name="直線單箭頭接點 49">
                  <a:extLst>
                    <a:ext uri="{FF2B5EF4-FFF2-40B4-BE49-F238E27FC236}">
                      <a16:creationId xmlns:a16="http://schemas.microsoft.com/office/drawing/2014/main" id="{48180AF7-BEC5-3109-6602-4C5F7F0500BB}"/>
                    </a:ext>
                  </a:extLst>
                </p:cNvPr>
                <p:cNvCxnSpPr/>
                <p:nvPr/>
              </p:nvCxnSpPr>
              <p:spPr>
                <a:xfrm>
                  <a:off x="4243320" y="2709720"/>
                  <a:ext cx="55080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8" name="直線單箭頭接點 50">
                  <a:extLst>
                    <a:ext uri="{FF2B5EF4-FFF2-40B4-BE49-F238E27FC236}">
                      <a16:creationId xmlns:a16="http://schemas.microsoft.com/office/drawing/2014/main" id="{8BBED057-C9BE-6610-16BF-C392B2D5CC98}"/>
                    </a:ext>
                  </a:extLst>
                </p:cNvPr>
                <p:cNvCxnSpPr/>
                <p:nvPr/>
              </p:nvCxnSpPr>
              <p:spPr>
                <a:xfrm flipV="1">
                  <a:off x="4224960" y="2790360"/>
                  <a:ext cx="621720" cy="9878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9" name="直線單箭頭接點 49">
                  <a:extLst>
                    <a:ext uri="{FF2B5EF4-FFF2-40B4-BE49-F238E27FC236}">
                      <a16:creationId xmlns:a16="http://schemas.microsoft.com/office/drawing/2014/main" id="{8F14C771-A701-E8D8-C595-3230DD50FE67}"/>
                    </a:ext>
                  </a:extLst>
                </p:cNvPr>
                <p:cNvCxnSpPr/>
                <p:nvPr/>
              </p:nvCxnSpPr>
              <p:spPr>
                <a:xfrm flipV="1">
                  <a:off x="4209480" y="3207240"/>
                  <a:ext cx="639000" cy="556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70" name="直線單箭頭接點 48">
                  <a:extLst>
                    <a:ext uri="{FF2B5EF4-FFF2-40B4-BE49-F238E27FC236}">
                      <a16:creationId xmlns:a16="http://schemas.microsoft.com/office/drawing/2014/main" id="{17EE5622-A56D-B316-9AB6-130F196A767D}"/>
                    </a:ext>
                  </a:extLst>
                </p:cNvPr>
                <p:cNvCxnSpPr/>
                <p:nvPr/>
              </p:nvCxnSpPr>
              <p:spPr>
                <a:xfrm flipV="1">
                  <a:off x="4246200" y="314028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grpSp>
            <p:nvGrpSpPr>
              <p:cNvPr id="24" name="Group 71">
                <a:extLst>
                  <a:ext uri="{FF2B5EF4-FFF2-40B4-BE49-F238E27FC236}">
                    <a16:creationId xmlns:a16="http://schemas.microsoft.com/office/drawing/2014/main" id="{18A2C008-E36A-5D5D-2EC2-3DF6403E3EB8}"/>
                  </a:ext>
                </a:extLst>
              </p:cNvPr>
              <p:cNvGrpSpPr/>
              <p:nvPr/>
            </p:nvGrpSpPr>
            <p:grpSpPr>
              <a:xfrm>
                <a:off x="5164920" y="2676600"/>
                <a:ext cx="657000" cy="1106280"/>
                <a:chOff x="5164920" y="2676600"/>
                <a:chExt cx="657000" cy="1106280"/>
              </a:xfrm>
            </p:grpSpPr>
            <p:cxnSp>
              <p:nvCxnSpPr>
                <p:cNvPr id="55" name="直線單箭頭接點 44">
                  <a:extLst>
                    <a:ext uri="{FF2B5EF4-FFF2-40B4-BE49-F238E27FC236}">
                      <a16:creationId xmlns:a16="http://schemas.microsoft.com/office/drawing/2014/main" id="{DC3B9BB0-F8D0-9C1F-4D5D-9E0D2D9E1769}"/>
                    </a:ext>
                  </a:extLst>
                </p:cNvPr>
                <p:cNvCxnSpPr/>
                <p:nvPr/>
              </p:nvCxnSpPr>
              <p:spPr>
                <a:xfrm>
                  <a:off x="5164920" y="2676600"/>
                  <a:ext cx="578520" cy="43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6" name="直線單箭頭接點 45">
                  <a:extLst>
                    <a:ext uri="{FF2B5EF4-FFF2-40B4-BE49-F238E27FC236}">
                      <a16:creationId xmlns:a16="http://schemas.microsoft.com/office/drawing/2014/main" id="{EEB256C5-4BF7-E68E-1C29-314E857CCDC4}"/>
                    </a:ext>
                  </a:extLst>
                </p:cNvPr>
                <p:cNvCxnSpPr/>
                <p:nvPr/>
              </p:nvCxnSpPr>
              <p:spPr>
                <a:xfrm>
                  <a:off x="5186160" y="3151080"/>
                  <a:ext cx="627120" cy="4730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7" name="直線單箭頭接點 47">
                  <a:extLst>
                    <a:ext uri="{FF2B5EF4-FFF2-40B4-BE49-F238E27FC236}">
                      <a16:creationId xmlns:a16="http://schemas.microsoft.com/office/drawing/2014/main" id="{0952DACE-4BAD-64F2-4EAF-63BDD48E79B6}"/>
                    </a:ext>
                  </a:extLst>
                </p:cNvPr>
                <p:cNvCxnSpPr/>
                <p:nvPr/>
              </p:nvCxnSpPr>
              <p:spPr>
                <a:xfrm flipV="1">
                  <a:off x="5183280" y="2718360"/>
                  <a:ext cx="60552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8" name="直線單箭頭接點 48">
                  <a:extLst>
                    <a:ext uri="{FF2B5EF4-FFF2-40B4-BE49-F238E27FC236}">
                      <a16:creationId xmlns:a16="http://schemas.microsoft.com/office/drawing/2014/main" id="{FEEF5143-F2D9-C845-D83F-3731FB384332}"/>
                    </a:ext>
                  </a:extLst>
                </p:cNvPr>
                <p:cNvCxnSpPr/>
                <p:nvPr/>
              </p:nvCxnSpPr>
              <p:spPr>
                <a:xfrm flipV="1">
                  <a:off x="5188320" y="378216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9" name="直線單箭頭接點 49">
                  <a:extLst>
                    <a:ext uri="{FF2B5EF4-FFF2-40B4-BE49-F238E27FC236}">
                      <a16:creationId xmlns:a16="http://schemas.microsoft.com/office/drawing/2014/main" id="{74CDD91F-ACF9-4668-257F-0CEE2F97971F}"/>
                    </a:ext>
                  </a:extLst>
                </p:cNvPr>
                <p:cNvCxnSpPr/>
                <p:nvPr/>
              </p:nvCxnSpPr>
              <p:spPr>
                <a:xfrm>
                  <a:off x="5217120" y="2689200"/>
                  <a:ext cx="55080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0" name="直線單箭頭接點 50">
                  <a:extLst>
                    <a:ext uri="{FF2B5EF4-FFF2-40B4-BE49-F238E27FC236}">
                      <a16:creationId xmlns:a16="http://schemas.microsoft.com/office/drawing/2014/main" id="{230A7E7F-5376-41F7-1AC2-6BE95AC4C426}"/>
                    </a:ext>
                  </a:extLst>
                </p:cNvPr>
                <p:cNvCxnSpPr/>
                <p:nvPr/>
              </p:nvCxnSpPr>
              <p:spPr>
                <a:xfrm flipV="1">
                  <a:off x="5198400" y="2769840"/>
                  <a:ext cx="622080" cy="9878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1" name="直線單箭頭接點 49">
                  <a:extLst>
                    <a:ext uri="{FF2B5EF4-FFF2-40B4-BE49-F238E27FC236}">
                      <a16:creationId xmlns:a16="http://schemas.microsoft.com/office/drawing/2014/main" id="{57A480C6-6495-A89B-5E69-0E58C4C16705}"/>
                    </a:ext>
                  </a:extLst>
                </p:cNvPr>
                <p:cNvCxnSpPr/>
                <p:nvPr/>
              </p:nvCxnSpPr>
              <p:spPr>
                <a:xfrm flipV="1">
                  <a:off x="5183280" y="3186720"/>
                  <a:ext cx="639000" cy="556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62" name="直線單箭頭接點 48">
                  <a:extLst>
                    <a:ext uri="{FF2B5EF4-FFF2-40B4-BE49-F238E27FC236}">
                      <a16:creationId xmlns:a16="http://schemas.microsoft.com/office/drawing/2014/main" id="{CBD225F2-B295-B15D-F208-17FB7D301AC3}"/>
                    </a:ext>
                  </a:extLst>
                </p:cNvPr>
                <p:cNvCxnSpPr/>
                <p:nvPr/>
              </p:nvCxnSpPr>
              <p:spPr>
                <a:xfrm flipV="1">
                  <a:off x="5220000" y="311976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cxnSp>
            <p:nvCxnSpPr>
              <p:cNvPr id="25" name="直線單箭頭接點 46">
                <a:extLst>
                  <a:ext uri="{FF2B5EF4-FFF2-40B4-BE49-F238E27FC236}">
                    <a16:creationId xmlns:a16="http://schemas.microsoft.com/office/drawing/2014/main" id="{A697ECB5-42E9-5C65-E3D0-11AF12C4FD2F}"/>
                  </a:ext>
                </a:extLst>
              </p:cNvPr>
              <p:cNvCxnSpPr/>
              <p:nvPr/>
            </p:nvCxnSpPr>
            <p:spPr>
              <a:xfrm>
                <a:off x="5149800" y="2731680"/>
                <a:ext cx="607320" cy="1012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grpSp>
            <p:nvGrpSpPr>
              <p:cNvPr id="26" name="Group 73">
                <a:extLst>
                  <a:ext uri="{FF2B5EF4-FFF2-40B4-BE49-F238E27FC236}">
                    <a16:creationId xmlns:a16="http://schemas.microsoft.com/office/drawing/2014/main" id="{75C0BCC6-6FE5-0F27-2DBA-39BFB6A1C49C}"/>
                  </a:ext>
                </a:extLst>
              </p:cNvPr>
              <p:cNvGrpSpPr/>
              <p:nvPr/>
            </p:nvGrpSpPr>
            <p:grpSpPr>
              <a:xfrm>
                <a:off x="6170760" y="2669040"/>
                <a:ext cx="656640" cy="1106280"/>
                <a:chOff x="6170760" y="2669040"/>
                <a:chExt cx="656640" cy="1106280"/>
              </a:xfrm>
            </p:grpSpPr>
            <p:cxnSp>
              <p:nvCxnSpPr>
                <p:cNvPr id="47" name="直線單箭頭接點 44">
                  <a:extLst>
                    <a:ext uri="{FF2B5EF4-FFF2-40B4-BE49-F238E27FC236}">
                      <a16:creationId xmlns:a16="http://schemas.microsoft.com/office/drawing/2014/main" id="{C78D36ED-CBE0-7C08-58A6-A99479172100}"/>
                    </a:ext>
                  </a:extLst>
                </p:cNvPr>
                <p:cNvCxnSpPr/>
                <p:nvPr/>
              </p:nvCxnSpPr>
              <p:spPr>
                <a:xfrm>
                  <a:off x="6170760" y="2669040"/>
                  <a:ext cx="578520" cy="43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8" name="直線單箭頭接點 45">
                  <a:extLst>
                    <a:ext uri="{FF2B5EF4-FFF2-40B4-BE49-F238E27FC236}">
                      <a16:creationId xmlns:a16="http://schemas.microsoft.com/office/drawing/2014/main" id="{79FDFDB7-CBDD-593B-871E-EA72E5EE2252}"/>
                    </a:ext>
                  </a:extLst>
                </p:cNvPr>
                <p:cNvCxnSpPr/>
                <p:nvPr/>
              </p:nvCxnSpPr>
              <p:spPr>
                <a:xfrm>
                  <a:off x="6192000" y="3143520"/>
                  <a:ext cx="627120" cy="4730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9" name="直線單箭頭接點 47">
                  <a:extLst>
                    <a:ext uri="{FF2B5EF4-FFF2-40B4-BE49-F238E27FC236}">
                      <a16:creationId xmlns:a16="http://schemas.microsoft.com/office/drawing/2014/main" id="{5429E688-294B-29FF-3331-D8BA2BF8A8C6}"/>
                    </a:ext>
                  </a:extLst>
                </p:cNvPr>
                <p:cNvCxnSpPr/>
                <p:nvPr/>
              </p:nvCxnSpPr>
              <p:spPr>
                <a:xfrm flipV="1">
                  <a:off x="6189120" y="2710800"/>
                  <a:ext cx="60552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0" name="直線單箭頭接點 48">
                  <a:extLst>
                    <a:ext uri="{FF2B5EF4-FFF2-40B4-BE49-F238E27FC236}">
                      <a16:creationId xmlns:a16="http://schemas.microsoft.com/office/drawing/2014/main" id="{05D1E469-4D14-1D63-0B84-823BE88BBAED}"/>
                    </a:ext>
                  </a:extLst>
                </p:cNvPr>
                <p:cNvCxnSpPr/>
                <p:nvPr/>
              </p:nvCxnSpPr>
              <p:spPr>
                <a:xfrm flipV="1">
                  <a:off x="6194160" y="377460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1" name="直線單箭頭接點 49">
                  <a:extLst>
                    <a:ext uri="{FF2B5EF4-FFF2-40B4-BE49-F238E27FC236}">
                      <a16:creationId xmlns:a16="http://schemas.microsoft.com/office/drawing/2014/main" id="{969B6F33-E445-28BA-A51C-0F3DB6208A5C}"/>
                    </a:ext>
                  </a:extLst>
                </p:cNvPr>
                <p:cNvCxnSpPr/>
                <p:nvPr/>
              </p:nvCxnSpPr>
              <p:spPr>
                <a:xfrm>
                  <a:off x="6222960" y="2681640"/>
                  <a:ext cx="55080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2" name="直線單箭頭接點 50">
                  <a:extLst>
                    <a:ext uri="{FF2B5EF4-FFF2-40B4-BE49-F238E27FC236}">
                      <a16:creationId xmlns:a16="http://schemas.microsoft.com/office/drawing/2014/main" id="{94F9CFB0-6194-7ED3-71FC-46D440496E9A}"/>
                    </a:ext>
                  </a:extLst>
                </p:cNvPr>
                <p:cNvCxnSpPr/>
                <p:nvPr/>
              </p:nvCxnSpPr>
              <p:spPr>
                <a:xfrm flipV="1">
                  <a:off x="6204240" y="2762280"/>
                  <a:ext cx="622080" cy="98784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3" name="直線單箭頭接點 49">
                  <a:extLst>
                    <a:ext uri="{FF2B5EF4-FFF2-40B4-BE49-F238E27FC236}">
                      <a16:creationId xmlns:a16="http://schemas.microsoft.com/office/drawing/2014/main" id="{CFBD6B51-A6A7-C925-AA51-067941AB365D}"/>
                    </a:ext>
                  </a:extLst>
                </p:cNvPr>
                <p:cNvCxnSpPr/>
                <p:nvPr/>
              </p:nvCxnSpPr>
              <p:spPr>
                <a:xfrm flipV="1">
                  <a:off x="6189120" y="3179160"/>
                  <a:ext cx="638640" cy="556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54" name="直線單箭頭接點 48">
                  <a:extLst>
                    <a:ext uri="{FF2B5EF4-FFF2-40B4-BE49-F238E27FC236}">
                      <a16:creationId xmlns:a16="http://schemas.microsoft.com/office/drawing/2014/main" id="{237F1442-9257-F1C6-F0FD-AAF414B315D7}"/>
                    </a:ext>
                  </a:extLst>
                </p:cNvPr>
                <p:cNvCxnSpPr/>
                <p:nvPr/>
              </p:nvCxnSpPr>
              <p:spPr>
                <a:xfrm flipV="1">
                  <a:off x="6225840" y="3112200"/>
                  <a:ext cx="53136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grpSp>
            <p:nvGrpSpPr>
              <p:cNvPr id="36" name="Group 74">
                <a:extLst>
                  <a:ext uri="{FF2B5EF4-FFF2-40B4-BE49-F238E27FC236}">
                    <a16:creationId xmlns:a16="http://schemas.microsoft.com/office/drawing/2014/main" id="{FC180744-B8C6-3933-3637-7A485DB6180D}"/>
                  </a:ext>
                </a:extLst>
              </p:cNvPr>
              <p:cNvGrpSpPr/>
              <p:nvPr/>
            </p:nvGrpSpPr>
            <p:grpSpPr>
              <a:xfrm>
                <a:off x="7147800" y="2668680"/>
                <a:ext cx="657000" cy="1106280"/>
                <a:chOff x="7147800" y="2668680"/>
                <a:chExt cx="657000" cy="1106280"/>
              </a:xfrm>
            </p:grpSpPr>
            <p:cxnSp>
              <p:nvCxnSpPr>
                <p:cNvPr id="39" name="直線單箭頭接點 44">
                  <a:extLst>
                    <a:ext uri="{FF2B5EF4-FFF2-40B4-BE49-F238E27FC236}">
                      <a16:creationId xmlns:a16="http://schemas.microsoft.com/office/drawing/2014/main" id="{D9AD4EE7-2E59-B998-4958-5BE1E4EA28CC}"/>
                    </a:ext>
                  </a:extLst>
                </p:cNvPr>
                <p:cNvCxnSpPr/>
                <p:nvPr/>
              </p:nvCxnSpPr>
              <p:spPr>
                <a:xfrm>
                  <a:off x="7147800" y="2668680"/>
                  <a:ext cx="578520" cy="39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0" name="直線單箭頭接點 45">
                  <a:extLst>
                    <a:ext uri="{FF2B5EF4-FFF2-40B4-BE49-F238E27FC236}">
                      <a16:creationId xmlns:a16="http://schemas.microsoft.com/office/drawing/2014/main" id="{10817D24-03A0-86C3-11E5-96590A302627}"/>
                    </a:ext>
                  </a:extLst>
                </p:cNvPr>
                <p:cNvCxnSpPr/>
                <p:nvPr/>
              </p:nvCxnSpPr>
              <p:spPr>
                <a:xfrm>
                  <a:off x="7169040" y="3142800"/>
                  <a:ext cx="627120" cy="47340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1" name="直線單箭頭接點 47">
                  <a:extLst>
                    <a:ext uri="{FF2B5EF4-FFF2-40B4-BE49-F238E27FC236}">
                      <a16:creationId xmlns:a16="http://schemas.microsoft.com/office/drawing/2014/main" id="{25A0A385-BAF4-00DE-EB5C-C9A8B600681D}"/>
                    </a:ext>
                  </a:extLst>
                </p:cNvPr>
                <p:cNvCxnSpPr/>
                <p:nvPr/>
              </p:nvCxnSpPr>
              <p:spPr>
                <a:xfrm flipV="1">
                  <a:off x="7166520" y="2710440"/>
                  <a:ext cx="605160" cy="3859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2" name="直線單箭頭接點 48">
                  <a:extLst>
                    <a:ext uri="{FF2B5EF4-FFF2-40B4-BE49-F238E27FC236}">
                      <a16:creationId xmlns:a16="http://schemas.microsoft.com/office/drawing/2014/main" id="{A2E1112C-0217-8F4B-59E9-77AC7FB91455}"/>
                    </a:ext>
                  </a:extLst>
                </p:cNvPr>
                <p:cNvCxnSpPr/>
                <p:nvPr/>
              </p:nvCxnSpPr>
              <p:spPr>
                <a:xfrm flipV="1">
                  <a:off x="7171200" y="3774240"/>
                  <a:ext cx="531720" cy="108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3" name="直線單箭頭接點 49">
                  <a:extLst>
                    <a:ext uri="{FF2B5EF4-FFF2-40B4-BE49-F238E27FC236}">
                      <a16:creationId xmlns:a16="http://schemas.microsoft.com/office/drawing/2014/main" id="{E51DD1F3-F251-FF4E-2D4D-597B928C960B}"/>
                    </a:ext>
                  </a:extLst>
                </p:cNvPr>
                <p:cNvCxnSpPr/>
                <p:nvPr/>
              </p:nvCxnSpPr>
              <p:spPr>
                <a:xfrm>
                  <a:off x="7200360" y="2681280"/>
                  <a:ext cx="550440" cy="3891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4" name="直線單箭頭接點 50">
                  <a:extLst>
                    <a:ext uri="{FF2B5EF4-FFF2-40B4-BE49-F238E27FC236}">
                      <a16:creationId xmlns:a16="http://schemas.microsoft.com/office/drawing/2014/main" id="{7CE13402-CA42-35EC-34F2-E8BF5725E694}"/>
                    </a:ext>
                  </a:extLst>
                </p:cNvPr>
                <p:cNvCxnSpPr/>
                <p:nvPr/>
              </p:nvCxnSpPr>
              <p:spPr>
                <a:xfrm flipV="1">
                  <a:off x="7181640" y="2761560"/>
                  <a:ext cx="622080" cy="98820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5" name="直線單箭頭接點 49">
                  <a:extLst>
                    <a:ext uri="{FF2B5EF4-FFF2-40B4-BE49-F238E27FC236}">
                      <a16:creationId xmlns:a16="http://schemas.microsoft.com/office/drawing/2014/main" id="{B1F2946F-EE3B-B565-5C3F-A4E1EA64A6E3}"/>
                    </a:ext>
                  </a:extLst>
                </p:cNvPr>
                <p:cNvCxnSpPr/>
                <p:nvPr/>
              </p:nvCxnSpPr>
              <p:spPr>
                <a:xfrm flipV="1">
                  <a:off x="7166160" y="3178800"/>
                  <a:ext cx="639000" cy="55656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  <p:cxnSp>
              <p:nvCxnSpPr>
                <p:cNvPr id="46" name="直線單箭頭接點 48">
                  <a:extLst>
                    <a:ext uri="{FF2B5EF4-FFF2-40B4-BE49-F238E27FC236}">
                      <a16:creationId xmlns:a16="http://schemas.microsoft.com/office/drawing/2014/main" id="{0B38A2A0-47B0-E210-5CA4-706B795C48F1}"/>
                    </a:ext>
                  </a:extLst>
                </p:cNvPr>
                <p:cNvCxnSpPr/>
                <p:nvPr/>
              </p:nvCxnSpPr>
              <p:spPr>
                <a:xfrm flipV="1">
                  <a:off x="7202880" y="3111840"/>
                  <a:ext cx="531720" cy="720"/>
                </a:xfrm>
                <a:prstGeom prst="straightConnector1">
                  <a:avLst/>
                </a:prstGeom>
                <a:ln w="25400">
                  <a:solidFill>
                    <a:srgbClr val="000000"/>
                  </a:solidFill>
                  <a:tailEnd type="triangle" w="med" len="med"/>
                </a:ln>
              </p:spPr>
            </p:cxnSp>
          </p:grpSp>
          <p:cxnSp>
            <p:nvCxnSpPr>
              <p:cNvPr id="37" name="直線單箭頭接點 46">
                <a:extLst>
                  <a:ext uri="{FF2B5EF4-FFF2-40B4-BE49-F238E27FC236}">
                    <a16:creationId xmlns:a16="http://schemas.microsoft.com/office/drawing/2014/main" id="{90853DCD-E0FD-B16C-269C-F8D471D98024}"/>
                  </a:ext>
                </a:extLst>
              </p:cNvPr>
              <p:cNvCxnSpPr/>
              <p:nvPr/>
            </p:nvCxnSpPr>
            <p:spPr>
              <a:xfrm>
                <a:off x="6186600" y="2702880"/>
                <a:ext cx="606960" cy="1012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38" name="直線單箭頭接點 46">
                <a:extLst>
                  <a:ext uri="{FF2B5EF4-FFF2-40B4-BE49-F238E27FC236}">
                    <a16:creationId xmlns:a16="http://schemas.microsoft.com/office/drawing/2014/main" id="{1232434E-BBDC-EFBD-A0C3-1CCCD6941A6C}"/>
                  </a:ext>
                </a:extLst>
              </p:cNvPr>
              <p:cNvCxnSpPr/>
              <p:nvPr/>
            </p:nvCxnSpPr>
            <p:spPr>
              <a:xfrm>
                <a:off x="7192440" y="2702880"/>
                <a:ext cx="606960" cy="1012680"/>
              </a:xfrm>
              <a:prstGeom prst="straightConnector1">
                <a:avLst/>
              </a:prstGeom>
              <a:ln w="25400">
                <a:solidFill>
                  <a:srgbClr val="000000"/>
                </a:solidFill>
                <a:tailEnd type="triangle" w="med" len="med"/>
              </a:ln>
            </p:spPr>
          </p:cxnSp>
        </p:grpSp>
        <p:sp>
          <p:nvSpPr>
            <p:cNvPr id="8" name="TextBox 53">
              <a:extLst>
                <a:ext uri="{FF2B5EF4-FFF2-40B4-BE49-F238E27FC236}">
                  <a16:creationId xmlns:a16="http://schemas.microsoft.com/office/drawing/2014/main" id="{BDC59AB2-90D0-0D99-C3A3-53AAA4C38952}"/>
                </a:ext>
              </a:extLst>
            </p:cNvPr>
            <p:cNvSpPr/>
            <p:nvPr/>
          </p:nvSpPr>
          <p:spPr>
            <a:xfrm>
              <a:off x="3349440" y="3925080"/>
              <a:ext cx="49269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Ekstraksi Fitur +  Klasifikasi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9" name="Straight Arrow Connector 54">
              <a:extLst>
                <a:ext uri="{FF2B5EF4-FFF2-40B4-BE49-F238E27FC236}">
                  <a16:creationId xmlns:a16="http://schemas.microsoft.com/office/drawing/2014/main" id="{4B276853-A70E-357D-32A5-420FC2005318}"/>
                </a:ext>
              </a:extLst>
            </p:cNvPr>
            <p:cNvCxnSpPr/>
            <p:nvPr/>
          </p:nvCxnSpPr>
          <p:spPr>
            <a:xfrm flipV="1">
              <a:off x="8384040" y="3124440"/>
              <a:ext cx="869400" cy="720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10" name="Rectangle 56">
              <a:extLst>
                <a:ext uri="{FF2B5EF4-FFF2-40B4-BE49-F238E27FC236}">
                  <a16:creationId xmlns:a16="http://schemas.microsoft.com/office/drawing/2014/main" id="{3865A84E-7C66-0B75-C5FC-28B39A29DD91}"/>
                </a:ext>
              </a:extLst>
            </p:cNvPr>
            <p:cNvSpPr/>
            <p:nvPr/>
          </p:nvSpPr>
          <p:spPr>
            <a:xfrm>
              <a:off x="9523080" y="2416680"/>
              <a:ext cx="1195560" cy="1378440"/>
            </a:xfrm>
            <a:prstGeom prst="rect">
              <a:avLst/>
            </a:prstGeom>
            <a:solidFill>
              <a:srgbClr val="F16459"/>
            </a:solidFill>
            <a:ln>
              <a:solidFill>
                <a:srgbClr val="F164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chemeClr val="lt1"/>
                  </a:solidFill>
                  <a:latin typeface="Calibri"/>
                </a:rPr>
                <a:t>Apel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FFFF00"/>
                  </a:solidFill>
                  <a:latin typeface="Calibri"/>
                </a:rPr>
                <a:t>Jeruk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" name="TextBox 57">
              <a:extLst>
                <a:ext uri="{FF2B5EF4-FFF2-40B4-BE49-F238E27FC236}">
                  <a16:creationId xmlns:a16="http://schemas.microsoft.com/office/drawing/2014/main" id="{023B5D9D-1C96-97D5-415C-281264C118C4}"/>
                </a:ext>
              </a:extLst>
            </p:cNvPr>
            <p:cNvSpPr/>
            <p:nvPr/>
          </p:nvSpPr>
          <p:spPr>
            <a:xfrm>
              <a:off x="9678600" y="3875400"/>
              <a:ext cx="8456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Output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2" name="Picture 2" descr="eka-Teki Apel | MIND GAME INDONESIA">
              <a:extLst>
                <a:ext uri="{FF2B5EF4-FFF2-40B4-BE49-F238E27FC236}">
                  <a16:creationId xmlns:a16="http://schemas.microsoft.com/office/drawing/2014/main" id="{F4F083CB-0E81-625B-0194-85D8BF10C810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1472760" y="2121120"/>
              <a:ext cx="1121040" cy="1119240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13" name="Straight Arrow Connector 59">
              <a:extLst>
                <a:ext uri="{FF2B5EF4-FFF2-40B4-BE49-F238E27FC236}">
                  <a16:creationId xmlns:a16="http://schemas.microsoft.com/office/drawing/2014/main" id="{96BD98DA-F1D9-516C-D120-CE3F3AE82E44}"/>
                </a:ext>
              </a:extLst>
            </p:cNvPr>
            <p:cNvCxnSpPr>
              <a:stCxn id="12" idx="3"/>
            </p:cNvCxnSpPr>
            <p:nvPr/>
          </p:nvCxnSpPr>
          <p:spPr>
            <a:xfrm>
              <a:off x="2593800" y="2680560"/>
              <a:ext cx="942840" cy="384480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14" name="TextBox 60">
              <a:extLst>
                <a:ext uri="{FF2B5EF4-FFF2-40B4-BE49-F238E27FC236}">
                  <a16:creationId xmlns:a16="http://schemas.microsoft.com/office/drawing/2014/main" id="{3D7BCC06-F19E-ED0A-4447-D408B841E3FA}"/>
                </a:ext>
              </a:extLst>
            </p:cNvPr>
            <p:cNvSpPr/>
            <p:nvPr/>
          </p:nvSpPr>
          <p:spPr>
            <a:xfrm>
              <a:off x="1694880" y="4021560"/>
              <a:ext cx="6764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Input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5" name="Picture 62">
              <a:extLst>
                <a:ext uri="{FF2B5EF4-FFF2-40B4-BE49-F238E27FC236}">
                  <a16:creationId xmlns:a16="http://schemas.microsoft.com/office/drawing/2014/main" id="{311975B5-614A-457D-BE83-16825FEA07B5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1490400" y="3166200"/>
              <a:ext cx="1026360" cy="942840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16" name="Straight Arrow Connector 63">
              <a:extLst>
                <a:ext uri="{FF2B5EF4-FFF2-40B4-BE49-F238E27FC236}">
                  <a16:creationId xmlns:a16="http://schemas.microsoft.com/office/drawing/2014/main" id="{04A13CD8-1FCF-D3A1-E67F-1A216CD792E0}"/>
                </a:ext>
              </a:extLst>
            </p:cNvPr>
            <p:cNvCxnSpPr/>
            <p:nvPr/>
          </p:nvCxnSpPr>
          <p:spPr>
            <a:xfrm flipV="1">
              <a:off x="2573640" y="3314880"/>
              <a:ext cx="1019880" cy="367200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triangle" w="med" len="med"/>
            </a:ln>
          </p:spPr>
        </p:cxnSp>
      </p:grpSp>
      <p:sp>
        <p:nvSpPr>
          <p:cNvPr id="96" name="Rectangle: Rounded Corners 135">
            <a:extLst>
              <a:ext uri="{FF2B5EF4-FFF2-40B4-BE49-F238E27FC236}">
                <a16:creationId xmlns:a16="http://schemas.microsoft.com/office/drawing/2014/main" id="{2AFFDE15-37AD-AFB8-482B-D7D618CD4BA0}"/>
              </a:ext>
            </a:extLst>
          </p:cNvPr>
          <p:cNvSpPr/>
          <p:nvPr/>
        </p:nvSpPr>
        <p:spPr>
          <a:xfrm>
            <a:off x="3332460" y="5795552"/>
            <a:ext cx="1360440" cy="93276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Low-level feature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Arrow: Right 136">
            <a:extLst>
              <a:ext uri="{FF2B5EF4-FFF2-40B4-BE49-F238E27FC236}">
                <a16:creationId xmlns:a16="http://schemas.microsoft.com/office/drawing/2014/main" id="{6E53C8AA-C3C6-0A08-A5F0-433C8C8C366D}"/>
              </a:ext>
            </a:extLst>
          </p:cNvPr>
          <p:cNvSpPr/>
          <p:nvPr/>
        </p:nvSpPr>
        <p:spPr>
          <a:xfrm>
            <a:off x="4777140" y="5929832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98" name="Rectangle: Rounded Corners 137">
            <a:extLst>
              <a:ext uri="{FF2B5EF4-FFF2-40B4-BE49-F238E27FC236}">
                <a16:creationId xmlns:a16="http://schemas.microsoft.com/office/drawing/2014/main" id="{7504D7E3-8FD5-945E-6188-A9F5D39AE8CC}"/>
              </a:ext>
            </a:extLst>
          </p:cNvPr>
          <p:cNvSpPr/>
          <p:nvPr/>
        </p:nvSpPr>
        <p:spPr>
          <a:xfrm>
            <a:off x="5331180" y="5782232"/>
            <a:ext cx="1373400" cy="93276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Mid-level feature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Arrow: Right 138">
            <a:extLst>
              <a:ext uri="{FF2B5EF4-FFF2-40B4-BE49-F238E27FC236}">
                <a16:creationId xmlns:a16="http://schemas.microsoft.com/office/drawing/2014/main" id="{825EA3D9-23EF-238C-4425-891306C7C205}"/>
              </a:ext>
            </a:extLst>
          </p:cNvPr>
          <p:cNvSpPr/>
          <p:nvPr/>
        </p:nvSpPr>
        <p:spPr>
          <a:xfrm>
            <a:off x="6796020" y="5942792"/>
            <a:ext cx="496440" cy="58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00" name="Rectangle: Rounded Corners 139">
            <a:extLst>
              <a:ext uri="{FF2B5EF4-FFF2-40B4-BE49-F238E27FC236}">
                <a16:creationId xmlns:a16="http://schemas.microsoft.com/office/drawing/2014/main" id="{BEEE42B8-ADAA-55C0-A66B-E9185ABCDBCC}"/>
              </a:ext>
            </a:extLst>
          </p:cNvPr>
          <p:cNvSpPr/>
          <p:nvPr/>
        </p:nvSpPr>
        <p:spPr>
          <a:xfrm>
            <a:off x="7340340" y="5804912"/>
            <a:ext cx="1373400" cy="9313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High-level feature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Box 140">
            <a:extLst>
              <a:ext uri="{FF2B5EF4-FFF2-40B4-BE49-F238E27FC236}">
                <a16:creationId xmlns:a16="http://schemas.microsoft.com/office/drawing/2014/main" id="{617BFF67-59D7-9C21-3D21-6344A67B921D}"/>
              </a:ext>
            </a:extLst>
          </p:cNvPr>
          <p:cNvSpPr/>
          <p:nvPr/>
        </p:nvSpPr>
        <p:spPr>
          <a:xfrm>
            <a:off x="5001060" y="5249432"/>
            <a:ext cx="205524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0000"/>
                </a:solidFill>
                <a:latin typeface="Calibri"/>
              </a:rPr>
              <a:t>Feature learning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55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learning classification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3E15657A-2C97-FF42-EFB6-AB6AF35264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hierarchy in the feature representation shows the increasing level of abstraction.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stage is a feature learning process in feature transformation</a:t>
            </a:r>
            <a:endParaRPr lang="en-ID" dirty="0"/>
          </a:p>
        </p:txBody>
      </p:sp>
      <p:pic>
        <p:nvPicPr>
          <p:cNvPr id="29" name="Picture 16" descr="A picture containing shoji, file&#10;&#10;Description automatically generated">
            <a:extLst>
              <a:ext uri="{FF2B5EF4-FFF2-40B4-BE49-F238E27FC236}">
                <a16:creationId xmlns:a16="http://schemas.microsoft.com/office/drawing/2014/main" id="{997073B3-7227-5AA2-668B-9BFA0E7BBEB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885573" y="4578120"/>
            <a:ext cx="8165880" cy="1796400"/>
          </a:xfrm>
          <a:prstGeom prst="rect">
            <a:avLst/>
          </a:prstGeom>
          <a:ln w="0">
            <a:noFill/>
          </a:ln>
        </p:spPr>
      </p:pic>
      <p:sp>
        <p:nvSpPr>
          <p:cNvPr id="30" name="TextBox 34">
            <a:extLst>
              <a:ext uri="{FF2B5EF4-FFF2-40B4-BE49-F238E27FC236}">
                <a16:creationId xmlns:a16="http://schemas.microsoft.com/office/drawing/2014/main" id="{44AAE03A-22DF-9F91-DDE5-57E9507254A4}"/>
              </a:ext>
            </a:extLst>
          </p:cNvPr>
          <p:cNvSpPr/>
          <p:nvPr/>
        </p:nvSpPr>
        <p:spPr>
          <a:xfrm>
            <a:off x="1618093" y="6447240"/>
            <a:ext cx="2783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44546A"/>
                </a:solidFill>
                <a:latin typeface="Calibri"/>
              </a:rPr>
              <a:t>Low-level feature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307CE8DA-CC61-4825-3F62-CFD6D6381CC7}"/>
              </a:ext>
            </a:extLst>
          </p:cNvPr>
          <p:cNvSpPr/>
          <p:nvPr/>
        </p:nvSpPr>
        <p:spPr>
          <a:xfrm>
            <a:off x="4401973" y="6494040"/>
            <a:ext cx="2783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44546A"/>
                </a:solidFill>
                <a:latin typeface="Calibri"/>
              </a:rPr>
              <a:t>Mid-level feature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11A80D00-3C9F-2DC0-8ECD-FF4E967AB21E}"/>
              </a:ext>
            </a:extLst>
          </p:cNvPr>
          <p:cNvSpPr/>
          <p:nvPr/>
        </p:nvSpPr>
        <p:spPr>
          <a:xfrm>
            <a:off x="7397893" y="6481800"/>
            <a:ext cx="278352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44546A"/>
                </a:solidFill>
                <a:latin typeface="Calibri"/>
              </a:rPr>
              <a:t>High-level feature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Arrow: Right 48">
            <a:extLst>
              <a:ext uri="{FF2B5EF4-FFF2-40B4-BE49-F238E27FC236}">
                <a16:creationId xmlns:a16="http://schemas.microsoft.com/office/drawing/2014/main" id="{01F36EA1-77A4-BB6F-A957-3DAD71A0C181}"/>
              </a:ext>
            </a:extLst>
          </p:cNvPr>
          <p:cNvSpPr/>
          <p:nvPr/>
        </p:nvSpPr>
        <p:spPr>
          <a:xfrm>
            <a:off x="2998693" y="4060440"/>
            <a:ext cx="5770440" cy="446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Kenaikan level abstraksi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1017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learning classification 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6332" y="2014304"/>
            <a:ext cx="4063766" cy="4063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75" y="2776537"/>
            <a:ext cx="58007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Neural network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68337-F994-F972-DE49-6F5047C5D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1419" y="1198679"/>
            <a:ext cx="10126362" cy="4351338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81" name="文字方塊 63">
            <a:extLst>
              <a:ext uri="{FF2B5EF4-FFF2-40B4-BE49-F238E27FC236}">
                <a16:creationId xmlns:a16="http://schemas.microsoft.com/office/drawing/2014/main" id="{D80DC006-E4E4-E754-2B2A-B4430672685D}"/>
              </a:ext>
            </a:extLst>
          </p:cNvPr>
          <p:cNvSpPr/>
          <p:nvPr/>
        </p:nvSpPr>
        <p:spPr>
          <a:xfrm>
            <a:off x="8528760" y="5024520"/>
            <a:ext cx="116532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Output Layer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文字方塊 64">
            <a:extLst>
              <a:ext uri="{FF2B5EF4-FFF2-40B4-BE49-F238E27FC236}">
                <a16:creationId xmlns:a16="http://schemas.microsoft.com/office/drawing/2014/main" id="{C4DA8447-F5F7-4E05-098D-01853F074FC2}"/>
              </a:ext>
            </a:extLst>
          </p:cNvPr>
          <p:cNvSpPr/>
          <p:nvPr/>
        </p:nvSpPr>
        <p:spPr>
          <a:xfrm>
            <a:off x="3917160" y="5211720"/>
            <a:ext cx="20664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Hidden Layers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右大括弧 65">
            <a:extLst>
              <a:ext uri="{FF2B5EF4-FFF2-40B4-BE49-F238E27FC236}">
                <a16:creationId xmlns:a16="http://schemas.microsoft.com/office/drawing/2014/main" id="{4CAC27AF-A4C3-5491-0BB9-916A6F377EE2}"/>
              </a:ext>
            </a:extLst>
          </p:cNvPr>
          <p:cNvSpPr/>
          <p:nvPr/>
        </p:nvSpPr>
        <p:spPr>
          <a:xfrm rot="5400000">
            <a:off x="4894560" y="2334600"/>
            <a:ext cx="210960" cy="5519160"/>
          </a:xfrm>
          <a:prstGeom prst="rightBrace">
            <a:avLst>
              <a:gd name="adj1" fmla="val 175868"/>
              <a:gd name="adj2" fmla="val 50000"/>
            </a:avLst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矩形 58">
            <a:extLst>
              <a:ext uri="{FF2B5EF4-FFF2-40B4-BE49-F238E27FC236}">
                <a16:creationId xmlns:a16="http://schemas.microsoft.com/office/drawing/2014/main" id="{04C0863A-595F-A582-9D48-1139A59CEC2A}"/>
              </a:ext>
            </a:extLst>
          </p:cNvPr>
          <p:cNvSpPr/>
          <p:nvPr/>
        </p:nvSpPr>
        <p:spPr>
          <a:xfrm>
            <a:off x="1321560" y="2252520"/>
            <a:ext cx="498600" cy="2624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5" name="文字方塊 59">
            <a:extLst>
              <a:ext uri="{FF2B5EF4-FFF2-40B4-BE49-F238E27FC236}">
                <a16:creationId xmlns:a16="http://schemas.microsoft.com/office/drawing/2014/main" id="{7ECC058C-88C5-6E83-C46B-CAF582A15373}"/>
              </a:ext>
            </a:extLst>
          </p:cNvPr>
          <p:cNvSpPr/>
          <p:nvPr/>
        </p:nvSpPr>
        <p:spPr>
          <a:xfrm>
            <a:off x="1118880" y="4866840"/>
            <a:ext cx="92844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</a:rPr>
              <a:t>Input Layer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文字方塊 7">
            <a:extLst>
              <a:ext uri="{FF2B5EF4-FFF2-40B4-BE49-F238E27FC236}">
                <a16:creationId xmlns:a16="http://schemas.microsoft.com/office/drawing/2014/main" id="{66EA167C-F316-746E-CB18-783660E26D49}"/>
              </a:ext>
            </a:extLst>
          </p:cNvPr>
          <p:cNvSpPr/>
          <p:nvPr/>
        </p:nvSpPr>
        <p:spPr>
          <a:xfrm>
            <a:off x="9835560" y="1783080"/>
            <a:ext cx="11343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Output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8" name="直線單箭頭接點 10">
            <a:extLst>
              <a:ext uri="{FF2B5EF4-FFF2-40B4-BE49-F238E27FC236}">
                <a16:creationId xmlns:a16="http://schemas.microsoft.com/office/drawing/2014/main" id="{22E76ECF-C590-EFE2-EBF6-00210B424D3E}"/>
              </a:ext>
            </a:extLst>
          </p:cNvPr>
          <p:cNvCxnSpPr/>
          <p:nvPr/>
        </p:nvCxnSpPr>
        <p:spPr>
          <a:xfrm>
            <a:off x="9132480" y="3273120"/>
            <a:ext cx="1018800" cy="3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89" name="直線單箭頭接點 11">
            <a:extLst>
              <a:ext uri="{FF2B5EF4-FFF2-40B4-BE49-F238E27FC236}">
                <a16:creationId xmlns:a16="http://schemas.microsoft.com/office/drawing/2014/main" id="{7F3B23CF-495C-9D2B-CF5D-F01AE9B92697}"/>
              </a:ext>
            </a:extLst>
          </p:cNvPr>
          <p:cNvCxnSpPr/>
          <p:nvPr/>
        </p:nvCxnSpPr>
        <p:spPr>
          <a:xfrm>
            <a:off x="9241560" y="4519080"/>
            <a:ext cx="906120" cy="3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90" name="直線單箭頭接點 12">
            <a:extLst>
              <a:ext uri="{FF2B5EF4-FFF2-40B4-BE49-F238E27FC236}">
                <a16:creationId xmlns:a16="http://schemas.microsoft.com/office/drawing/2014/main" id="{A52EB749-C59B-2E9A-6063-74FB5662ABF1}"/>
              </a:ext>
            </a:extLst>
          </p:cNvPr>
          <p:cNvCxnSpPr/>
          <p:nvPr/>
        </p:nvCxnSpPr>
        <p:spPr>
          <a:xfrm>
            <a:off x="9108360" y="2494440"/>
            <a:ext cx="1050840" cy="3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grpSp>
        <p:nvGrpSpPr>
          <p:cNvPr id="91" name="群組 77">
            <a:extLst>
              <a:ext uri="{FF2B5EF4-FFF2-40B4-BE49-F238E27FC236}">
                <a16:creationId xmlns:a16="http://schemas.microsoft.com/office/drawing/2014/main" id="{F85AAE91-0039-9547-0D58-E39580941D8D}"/>
              </a:ext>
            </a:extLst>
          </p:cNvPr>
          <p:cNvGrpSpPr/>
          <p:nvPr/>
        </p:nvGrpSpPr>
        <p:grpSpPr>
          <a:xfrm>
            <a:off x="2332080" y="1770840"/>
            <a:ext cx="1134360" cy="3129480"/>
            <a:chOff x="2332080" y="1770840"/>
            <a:chExt cx="1134360" cy="3129480"/>
          </a:xfrm>
        </p:grpSpPr>
        <p:sp>
          <p:nvSpPr>
            <p:cNvPr id="92" name="矩形 60">
              <a:extLst>
                <a:ext uri="{FF2B5EF4-FFF2-40B4-BE49-F238E27FC236}">
                  <a16:creationId xmlns:a16="http://schemas.microsoft.com/office/drawing/2014/main" id="{713F0F48-6DA6-B4B7-A086-F701ED3619A1}"/>
                </a:ext>
              </a:extLst>
            </p:cNvPr>
            <p:cNvSpPr/>
            <p:nvPr/>
          </p:nvSpPr>
          <p:spPr>
            <a:xfrm>
              <a:off x="2504520" y="22248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3" name="文字方塊 3">
              <a:extLst>
                <a:ext uri="{FF2B5EF4-FFF2-40B4-BE49-F238E27FC236}">
                  <a16:creationId xmlns:a16="http://schemas.microsoft.com/office/drawing/2014/main" id="{E7E4490F-304C-6E64-EE8B-5F1B678564BA}"/>
                </a:ext>
              </a:extLst>
            </p:cNvPr>
            <p:cNvSpPr/>
            <p:nvPr/>
          </p:nvSpPr>
          <p:spPr>
            <a:xfrm>
              <a:off x="2332080" y="177084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1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橢圓 17">
              <a:extLst>
                <a:ext uri="{FF2B5EF4-FFF2-40B4-BE49-F238E27FC236}">
                  <a16:creationId xmlns:a16="http://schemas.microsoft.com/office/drawing/2014/main" id="{9F8B0ACE-E106-2581-0B60-FAEF4F0331B8}"/>
                </a:ext>
              </a:extLst>
            </p:cNvPr>
            <p:cNvSpPr/>
            <p:nvPr/>
          </p:nvSpPr>
          <p:spPr>
            <a:xfrm>
              <a:off x="2601720" y="2235960"/>
              <a:ext cx="573840" cy="573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5" name="橢圓 18">
              <a:extLst>
                <a:ext uri="{FF2B5EF4-FFF2-40B4-BE49-F238E27FC236}">
                  <a16:creationId xmlns:a16="http://schemas.microsoft.com/office/drawing/2014/main" id="{33492194-8103-1472-37D2-D62C620EB219}"/>
                </a:ext>
              </a:extLst>
            </p:cNvPr>
            <p:cNvSpPr/>
            <p:nvPr/>
          </p:nvSpPr>
          <p:spPr>
            <a:xfrm>
              <a:off x="2603880" y="3014280"/>
              <a:ext cx="573840" cy="573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6" name="橢圓 19">
              <a:extLst>
                <a:ext uri="{FF2B5EF4-FFF2-40B4-BE49-F238E27FC236}">
                  <a16:creationId xmlns:a16="http://schemas.microsoft.com/office/drawing/2014/main" id="{34880BA9-9A06-002B-B1D0-710F475B3C80}"/>
                </a:ext>
              </a:extLst>
            </p:cNvPr>
            <p:cNvSpPr/>
            <p:nvPr/>
          </p:nvSpPr>
          <p:spPr>
            <a:xfrm>
              <a:off x="2592360" y="4242600"/>
              <a:ext cx="573840" cy="5738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97" name="文字方塊 20">
              <a:extLst>
                <a:ext uri="{FF2B5EF4-FFF2-40B4-BE49-F238E27FC236}">
                  <a16:creationId xmlns:a16="http://schemas.microsoft.com/office/drawing/2014/main" id="{A0494ECA-2A39-997E-D56F-D66B7F36616D}"/>
                </a:ext>
              </a:extLst>
            </p:cNvPr>
            <p:cNvSpPr/>
            <p:nvPr/>
          </p:nvSpPr>
          <p:spPr>
            <a:xfrm rot="5400000">
              <a:off x="2593440" y="366804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aphicFrame>
        <p:nvGraphicFramePr>
          <p:cNvPr id="98" name="Object 97">
            <a:extLst>
              <a:ext uri="{FF2B5EF4-FFF2-40B4-BE49-F238E27FC236}">
                <a16:creationId xmlns:a16="http://schemas.microsoft.com/office/drawing/2014/main" id="{AB0F385B-D7FA-4A95-FC2A-D497B4D86E20}"/>
              </a:ext>
            </a:extLst>
          </p:cNvPr>
          <p:cNvGraphicFramePr/>
          <p:nvPr/>
        </p:nvGraphicFramePr>
        <p:xfrm>
          <a:off x="1320840" y="4194000"/>
          <a:ext cx="407520" cy="48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r:id="rId4" imgW="0" imgH="0" progId="Equation.3">
                  <p:embed/>
                </p:oleObj>
              </mc:Choice>
              <mc:Fallback>
                <p:oleObj r:id="rId4" imgW="0" imgH="0" progId="Equation.3">
                  <p:embed/>
                  <p:pic>
                    <p:nvPicPr>
                      <p:cNvPr id="98" name="Object 97">
                        <a:extLst>
                          <a:ext uri="{FF2B5EF4-FFF2-40B4-BE49-F238E27FC236}">
                            <a16:creationId xmlns:a16="http://schemas.microsoft.com/office/drawing/2014/main" id="{AB0F385B-D7FA-4A95-FC2A-D497B4D86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/>
                    </p:blipFill>
                    <p:spPr>
                      <a:xfrm>
                        <a:off x="1320840" y="4194000"/>
                        <a:ext cx="407520" cy="4885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文字方塊 23">
            <a:extLst>
              <a:ext uri="{FF2B5EF4-FFF2-40B4-BE49-F238E27FC236}">
                <a16:creationId xmlns:a16="http://schemas.microsoft.com/office/drawing/2014/main" id="{01B6D8E3-0482-FCC2-C4E7-4F24B4AA7689}"/>
              </a:ext>
            </a:extLst>
          </p:cNvPr>
          <p:cNvSpPr/>
          <p:nvPr/>
        </p:nvSpPr>
        <p:spPr>
          <a:xfrm rot="5400000">
            <a:off x="1279080" y="3656160"/>
            <a:ext cx="76896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0" name="群組 78">
            <a:extLst>
              <a:ext uri="{FF2B5EF4-FFF2-40B4-BE49-F238E27FC236}">
                <a16:creationId xmlns:a16="http://schemas.microsoft.com/office/drawing/2014/main" id="{7DF33861-D2A8-B706-D1D6-C44696232F95}"/>
              </a:ext>
            </a:extLst>
          </p:cNvPr>
          <p:cNvGrpSpPr/>
          <p:nvPr/>
        </p:nvGrpSpPr>
        <p:grpSpPr>
          <a:xfrm>
            <a:off x="3656880" y="1770840"/>
            <a:ext cx="1134360" cy="3113280"/>
            <a:chOff x="3656880" y="1770840"/>
            <a:chExt cx="1134360" cy="3113280"/>
          </a:xfrm>
        </p:grpSpPr>
        <p:sp>
          <p:nvSpPr>
            <p:cNvPr id="101" name="矩形 61">
              <a:extLst>
                <a:ext uri="{FF2B5EF4-FFF2-40B4-BE49-F238E27FC236}">
                  <a16:creationId xmlns:a16="http://schemas.microsoft.com/office/drawing/2014/main" id="{F06BC363-252C-A0F9-AA0F-B060D0448802}"/>
                </a:ext>
              </a:extLst>
            </p:cNvPr>
            <p:cNvSpPr/>
            <p:nvPr/>
          </p:nvSpPr>
          <p:spPr>
            <a:xfrm>
              <a:off x="3830040" y="22086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2" name="文字方塊 4">
              <a:extLst>
                <a:ext uri="{FF2B5EF4-FFF2-40B4-BE49-F238E27FC236}">
                  <a16:creationId xmlns:a16="http://schemas.microsoft.com/office/drawing/2014/main" id="{039E4F07-C9DF-1C03-65BA-376D452C0580}"/>
                </a:ext>
              </a:extLst>
            </p:cNvPr>
            <p:cNvSpPr/>
            <p:nvPr/>
          </p:nvSpPr>
          <p:spPr>
            <a:xfrm>
              <a:off x="3656880" y="177084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2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" name="橢圓 24">
              <a:extLst>
                <a:ext uri="{FF2B5EF4-FFF2-40B4-BE49-F238E27FC236}">
                  <a16:creationId xmlns:a16="http://schemas.microsoft.com/office/drawing/2014/main" id="{559537F0-9E7D-7B30-2C7C-7DFE05510C6F}"/>
                </a:ext>
              </a:extLst>
            </p:cNvPr>
            <p:cNvSpPr/>
            <p:nvPr/>
          </p:nvSpPr>
          <p:spPr>
            <a:xfrm>
              <a:off x="3917160" y="2235960"/>
              <a:ext cx="573840" cy="57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4" name="橢圓 25">
              <a:extLst>
                <a:ext uri="{FF2B5EF4-FFF2-40B4-BE49-F238E27FC236}">
                  <a16:creationId xmlns:a16="http://schemas.microsoft.com/office/drawing/2014/main" id="{496C5E7C-A90B-041B-1414-558547C33910}"/>
                </a:ext>
              </a:extLst>
            </p:cNvPr>
            <p:cNvSpPr/>
            <p:nvPr/>
          </p:nvSpPr>
          <p:spPr>
            <a:xfrm>
              <a:off x="3919680" y="3014280"/>
              <a:ext cx="573840" cy="57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5" name="橢圓 26">
              <a:extLst>
                <a:ext uri="{FF2B5EF4-FFF2-40B4-BE49-F238E27FC236}">
                  <a16:creationId xmlns:a16="http://schemas.microsoft.com/office/drawing/2014/main" id="{F3992CFD-0F85-3E16-5290-3437BF3B5041}"/>
                </a:ext>
              </a:extLst>
            </p:cNvPr>
            <p:cNvSpPr/>
            <p:nvPr/>
          </p:nvSpPr>
          <p:spPr>
            <a:xfrm>
              <a:off x="3907800" y="4242600"/>
              <a:ext cx="573840" cy="57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6" name="文字方塊 27">
              <a:extLst>
                <a:ext uri="{FF2B5EF4-FFF2-40B4-BE49-F238E27FC236}">
                  <a16:creationId xmlns:a16="http://schemas.microsoft.com/office/drawing/2014/main" id="{6461E93F-EF49-A68C-D641-171402ABD292}"/>
                </a:ext>
              </a:extLst>
            </p:cNvPr>
            <p:cNvSpPr/>
            <p:nvPr/>
          </p:nvSpPr>
          <p:spPr>
            <a:xfrm rot="5400000">
              <a:off x="3908880" y="366804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7" name="群組 79">
            <a:extLst>
              <a:ext uri="{FF2B5EF4-FFF2-40B4-BE49-F238E27FC236}">
                <a16:creationId xmlns:a16="http://schemas.microsoft.com/office/drawing/2014/main" id="{5FBEFF5C-25D8-5F72-7726-B96014C23587}"/>
              </a:ext>
            </a:extLst>
          </p:cNvPr>
          <p:cNvGrpSpPr/>
          <p:nvPr/>
        </p:nvGrpSpPr>
        <p:grpSpPr>
          <a:xfrm>
            <a:off x="8567280" y="1770840"/>
            <a:ext cx="1134360" cy="3129480"/>
            <a:chOff x="8567280" y="1770840"/>
            <a:chExt cx="1134360" cy="3129480"/>
          </a:xfrm>
        </p:grpSpPr>
        <p:sp>
          <p:nvSpPr>
            <p:cNvPr id="108" name="矩形 62">
              <a:extLst>
                <a:ext uri="{FF2B5EF4-FFF2-40B4-BE49-F238E27FC236}">
                  <a16:creationId xmlns:a16="http://schemas.microsoft.com/office/drawing/2014/main" id="{669733B6-0964-31F9-E884-33817F053401}"/>
                </a:ext>
              </a:extLst>
            </p:cNvPr>
            <p:cNvSpPr/>
            <p:nvPr/>
          </p:nvSpPr>
          <p:spPr>
            <a:xfrm>
              <a:off x="8745840" y="22248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09" name="文字方塊 5">
              <a:extLst>
                <a:ext uri="{FF2B5EF4-FFF2-40B4-BE49-F238E27FC236}">
                  <a16:creationId xmlns:a16="http://schemas.microsoft.com/office/drawing/2014/main" id="{6EE5A87C-CE4B-17F7-DFC3-B5F8EA7F1C5F}"/>
                </a:ext>
              </a:extLst>
            </p:cNvPr>
            <p:cNvSpPr/>
            <p:nvPr/>
          </p:nvSpPr>
          <p:spPr>
            <a:xfrm>
              <a:off x="8567280" y="1770840"/>
              <a:ext cx="1134360" cy="82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L   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橢圓 28">
              <a:extLst>
                <a:ext uri="{FF2B5EF4-FFF2-40B4-BE49-F238E27FC236}">
                  <a16:creationId xmlns:a16="http://schemas.microsoft.com/office/drawing/2014/main" id="{628FBEF6-01AF-9818-98A1-00CDAE942D9B}"/>
                </a:ext>
              </a:extLst>
            </p:cNvPr>
            <p:cNvSpPr/>
            <p:nvPr/>
          </p:nvSpPr>
          <p:spPr>
            <a:xfrm>
              <a:off x="8821440" y="2216880"/>
              <a:ext cx="573840" cy="5738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rgbClr val="5B9BD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1" name="橢圓 29">
              <a:extLst>
                <a:ext uri="{FF2B5EF4-FFF2-40B4-BE49-F238E27FC236}">
                  <a16:creationId xmlns:a16="http://schemas.microsoft.com/office/drawing/2014/main" id="{B4E7E171-2D2F-2BF0-F075-58AB81D323A1}"/>
                </a:ext>
              </a:extLst>
            </p:cNvPr>
            <p:cNvSpPr/>
            <p:nvPr/>
          </p:nvSpPr>
          <p:spPr>
            <a:xfrm>
              <a:off x="8823960" y="2976840"/>
              <a:ext cx="573840" cy="5738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rgbClr val="5B9BD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2" name="橢圓 30">
              <a:extLst>
                <a:ext uri="{FF2B5EF4-FFF2-40B4-BE49-F238E27FC236}">
                  <a16:creationId xmlns:a16="http://schemas.microsoft.com/office/drawing/2014/main" id="{961C149A-5358-3B44-2259-CB175BAEB0B5}"/>
                </a:ext>
              </a:extLst>
            </p:cNvPr>
            <p:cNvSpPr/>
            <p:nvPr/>
          </p:nvSpPr>
          <p:spPr>
            <a:xfrm>
              <a:off x="8831160" y="4223520"/>
              <a:ext cx="573840" cy="57384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rgbClr val="5B9BD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13" name="文字方塊 31">
              <a:extLst>
                <a:ext uri="{FF2B5EF4-FFF2-40B4-BE49-F238E27FC236}">
                  <a16:creationId xmlns:a16="http://schemas.microsoft.com/office/drawing/2014/main" id="{E64E8D5A-F392-E24D-F284-042B6F9B66F3}"/>
                </a:ext>
              </a:extLst>
            </p:cNvPr>
            <p:cNvSpPr/>
            <p:nvPr/>
          </p:nvSpPr>
          <p:spPr>
            <a:xfrm rot="5400000">
              <a:off x="8831880" y="364572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4" name="文字方塊 32">
            <a:extLst>
              <a:ext uri="{FF2B5EF4-FFF2-40B4-BE49-F238E27FC236}">
                <a16:creationId xmlns:a16="http://schemas.microsoft.com/office/drawing/2014/main" id="{2F8534F1-A077-02CF-C1DF-79A6A6ACDFA5}"/>
              </a:ext>
            </a:extLst>
          </p:cNvPr>
          <p:cNvSpPr/>
          <p:nvPr/>
        </p:nvSpPr>
        <p:spPr>
          <a:xfrm>
            <a:off x="6893280" y="2184840"/>
            <a:ext cx="159264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文字方塊 33">
            <a:extLst>
              <a:ext uri="{FF2B5EF4-FFF2-40B4-BE49-F238E27FC236}">
                <a16:creationId xmlns:a16="http://schemas.microsoft.com/office/drawing/2014/main" id="{5B11F4FE-79D9-3071-4B0E-A07213577C1A}"/>
              </a:ext>
            </a:extLst>
          </p:cNvPr>
          <p:cNvSpPr/>
          <p:nvPr/>
        </p:nvSpPr>
        <p:spPr>
          <a:xfrm>
            <a:off x="6720840" y="2948400"/>
            <a:ext cx="18882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文字方塊 34">
            <a:extLst>
              <a:ext uri="{FF2B5EF4-FFF2-40B4-BE49-F238E27FC236}">
                <a16:creationId xmlns:a16="http://schemas.microsoft.com/office/drawing/2014/main" id="{98DCAE6C-693E-D1B7-5925-3325E3BB30CE}"/>
              </a:ext>
            </a:extLst>
          </p:cNvPr>
          <p:cNvSpPr/>
          <p:nvPr/>
        </p:nvSpPr>
        <p:spPr>
          <a:xfrm>
            <a:off x="6723720" y="4174560"/>
            <a:ext cx="188820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….…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7" name="群組 80">
            <a:extLst>
              <a:ext uri="{FF2B5EF4-FFF2-40B4-BE49-F238E27FC236}">
                <a16:creationId xmlns:a16="http://schemas.microsoft.com/office/drawing/2014/main" id="{EB834363-5CC1-F121-D9B5-1A9F961459D0}"/>
              </a:ext>
            </a:extLst>
          </p:cNvPr>
          <p:cNvGrpSpPr/>
          <p:nvPr/>
        </p:nvGrpSpPr>
        <p:grpSpPr>
          <a:xfrm>
            <a:off x="3166200" y="2522880"/>
            <a:ext cx="753120" cy="2013480"/>
            <a:chOff x="3166200" y="2522880"/>
            <a:chExt cx="753120" cy="2013480"/>
          </a:xfrm>
        </p:grpSpPr>
        <p:cxnSp>
          <p:nvCxnSpPr>
            <p:cNvPr id="118" name="直線單箭頭接點 35">
              <a:extLst>
                <a:ext uri="{FF2B5EF4-FFF2-40B4-BE49-F238E27FC236}">
                  <a16:creationId xmlns:a16="http://schemas.microsoft.com/office/drawing/2014/main" id="{8C7177C6-394E-3D77-4282-B29A6397D6A3}"/>
                </a:ext>
              </a:extLst>
            </p:cNvPr>
            <p:cNvCxnSpPr>
              <a:stCxn id="93" idx="1"/>
              <a:endCxn id="99" idx="2"/>
            </p:cNvCxnSpPr>
            <p:nvPr/>
          </p:nvCxnSpPr>
          <p:spPr>
            <a:xfrm>
              <a:off x="3175560" y="252288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19" name="直線單箭頭接點 36">
              <a:extLst>
                <a:ext uri="{FF2B5EF4-FFF2-40B4-BE49-F238E27FC236}">
                  <a16:creationId xmlns:a16="http://schemas.microsoft.com/office/drawing/2014/main" id="{FCC16055-E853-814A-2CA5-C15C5315ECDE}"/>
                </a:ext>
              </a:extLst>
            </p:cNvPr>
            <p:cNvCxnSpPr/>
            <p:nvPr/>
          </p:nvCxnSpPr>
          <p:spPr>
            <a:xfrm>
              <a:off x="3175560" y="33145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0" name="直線單箭頭接點 37">
              <a:extLst>
                <a:ext uri="{FF2B5EF4-FFF2-40B4-BE49-F238E27FC236}">
                  <a16:creationId xmlns:a16="http://schemas.microsoft.com/office/drawing/2014/main" id="{8A62B1C7-A86E-81A2-84DB-90F3983A1E17}"/>
                </a:ext>
              </a:extLst>
            </p:cNvPr>
            <p:cNvCxnSpPr/>
            <p:nvPr/>
          </p:nvCxnSpPr>
          <p:spPr>
            <a:xfrm>
              <a:off x="3166200" y="453636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1" name="直線單箭頭接點 38">
              <a:extLst>
                <a:ext uri="{FF2B5EF4-FFF2-40B4-BE49-F238E27FC236}">
                  <a16:creationId xmlns:a16="http://schemas.microsoft.com/office/drawing/2014/main" id="{4E234E79-990B-3777-C0C5-341EF8ADCE89}"/>
                </a:ext>
              </a:extLst>
            </p:cNvPr>
            <p:cNvCxnSpPr>
              <a:stCxn id="94" idx="6"/>
              <a:endCxn id="99" idx="2"/>
            </p:cNvCxnSpPr>
            <p:nvPr/>
          </p:nvCxnSpPr>
          <p:spPr>
            <a:xfrm flipV="1">
              <a:off x="3178080" y="2522880"/>
              <a:ext cx="73944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2" name="直線單箭頭接點 39">
              <a:extLst>
                <a:ext uri="{FF2B5EF4-FFF2-40B4-BE49-F238E27FC236}">
                  <a16:creationId xmlns:a16="http://schemas.microsoft.com/office/drawing/2014/main" id="{30718B5B-DAE0-1E61-821F-DE7E6959A2C2}"/>
                </a:ext>
              </a:extLst>
            </p:cNvPr>
            <p:cNvCxnSpPr>
              <a:stCxn id="93" idx="1"/>
              <a:endCxn id="100" idx="2"/>
            </p:cNvCxnSpPr>
            <p:nvPr/>
          </p:nvCxnSpPr>
          <p:spPr>
            <a:xfrm>
              <a:off x="3175560" y="2522880"/>
              <a:ext cx="74412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3" name="直線單箭頭接點 40">
              <a:extLst>
                <a:ext uri="{FF2B5EF4-FFF2-40B4-BE49-F238E27FC236}">
                  <a16:creationId xmlns:a16="http://schemas.microsoft.com/office/drawing/2014/main" id="{77B86574-5F93-2DAD-685D-48C1F89AAF92}"/>
                </a:ext>
              </a:extLst>
            </p:cNvPr>
            <p:cNvCxnSpPr>
              <a:stCxn id="93" idx="1"/>
              <a:endCxn id="101" idx="2"/>
            </p:cNvCxnSpPr>
            <p:nvPr/>
          </p:nvCxnSpPr>
          <p:spPr>
            <a:xfrm>
              <a:off x="3175560" y="2522880"/>
              <a:ext cx="73260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4" name="直線單箭頭接點 41">
              <a:extLst>
                <a:ext uri="{FF2B5EF4-FFF2-40B4-BE49-F238E27FC236}">
                  <a16:creationId xmlns:a16="http://schemas.microsoft.com/office/drawing/2014/main" id="{773CFE39-F505-FCE6-22BB-6AA67033469A}"/>
                </a:ext>
              </a:extLst>
            </p:cNvPr>
            <p:cNvCxnSpPr>
              <a:stCxn id="94" idx="6"/>
              <a:endCxn id="101" idx="2"/>
            </p:cNvCxnSpPr>
            <p:nvPr/>
          </p:nvCxnSpPr>
          <p:spPr>
            <a:xfrm>
              <a:off x="3178080" y="3301200"/>
              <a:ext cx="730080" cy="122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5" name="直線單箭頭接點 42">
              <a:extLst>
                <a:ext uri="{FF2B5EF4-FFF2-40B4-BE49-F238E27FC236}">
                  <a16:creationId xmlns:a16="http://schemas.microsoft.com/office/drawing/2014/main" id="{34C3ECDD-A213-F94B-3D71-EFD93E73673F}"/>
                </a:ext>
              </a:extLst>
            </p:cNvPr>
            <p:cNvCxnSpPr>
              <a:stCxn id="95" idx="6"/>
              <a:endCxn id="99" idx="2"/>
            </p:cNvCxnSpPr>
            <p:nvPr/>
          </p:nvCxnSpPr>
          <p:spPr>
            <a:xfrm flipV="1">
              <a:off x="3166200" y="2522880"/>
              <a:ext cx="75132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26" name="直線單箭頭接點 43">
              <a:extLst>
                <a:ext uri="{FF2B5EF4-FFF2-40B4-BE49-F238E27FC236}">
                  <a16:creationId xmlns:a16="http://schemas.microsoft.com/office/drawing/2014/main" id="{00D7C96B-AC9A-D504-3E59-66EFE5A5E0F3}"/>
                </a:ext>
              </a:extLst>
            </p:cNvPr>
            <p:cNvCxnSpPr>
              <a:stCxn id="95" idx="6"/>
              <a:endCxn id="100" idx="2"/>
            </p:cNvCxnSpPr>
            <p:nvPr/>
          </p:nvCxnSpPr>
          <p:spPr>
            <a:xfrm flipV="1">
              <a:off x="3166200" y="3301200"/>
              <a:ext cx="753480" cy="122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cxnSp>
        <p:nvCxnSpPr>
          <p:cNvPr id="127" name="直線單箭頭接點 44">
            <a:extLst>
              <a:ext uri="{FF2B5EF4-FFF2-40B4-BE49-F238E27FC236}">
                <a16:creationId xmlns:a16="http://schemas.microsoft.com/office/drawing/2014/main" id="{93324F3E-4631-09B9-F60E-2E63366C54D6}"/>
              </a:ext>
            </a:extLst>
          </p:cNvPr>
          <p:cNvCxnSpPr>
            <a:endCxn id="93" idx="2"/>
          </p:cNvCxnSpPr>
          <p:nvPr/>
        </p:nvCxnSpPr>
        <p:spPr>
          <a:xfrm flipV="1">
            <a:off x="1742040" y="2522880"/>
            <a:ext cx="859680" cy="3024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28" name="直線單箭頭接點 45">
            <a:extLst>
              <a:ext uri="{FF2B5EF4-FFF2-40B4-BE49-F238E27FC236}">
                <a16:creationId xmlns:a16="http://schemas.microsoft.com/office/drawing/2014/main" id="{99F6EE9E-3CC7-A574-54F6-2DC269230ED9}"/>
              </a:ext>
            </a:extLst>
          </p:cNvPr>
          <p:cNvCxnSpPr>
            <a:endCxn id="94" idx="2"/>
          </p:cNvCxnSpPr>
          <p:nvPr/>
        </p:nvCxnSpPr>
        <p:spPr>
          <a:xfrm>
            <a:off x="1738440" y="2571120"/>
            <a:ext cx="865800" cy="73044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29" name="直線單箭頭接點 46">
            <a:extLst>
              <a:ext uri="{FF2B5EF4-FFF2-40B4-BE49-F238E27FC236}">
                <a16:creationId xmlns:a16="http://schemas.microsoft.com/office/drawing/2014/main" id="{6EED4FE6-B8BC-FB6D-6A39-4ECC65B2F244}"/>
              </a:ext>
            </a:extLst>
          </p:cNvPr>
          <p:cNvCxnSpPr>
            <a:endCxn id="95" idx="2"/>
          </p:cNvCxnSpPr>
          <p:nvPr/>
        </p:nvCxnSpPr>
        <p:spPr>
          <a:xfrm>
            <a:off x="1738440" y="2571120"/>
            <a:ext cx="854280" cy="195876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0" name="直線單箭頭接點 47">
            <a:extLst>
              <a:ext uri="{FF2B5EF4-FFF2-40B4-BE49-F238E27FC236}">
                <a16:creationId xmlns:a16="http://schemas.microsoft.com/office/drawing/2014/main" id="{B9412B10-9090-0122-9197-C880AA06B8D2}"/>
              </a:ext>
            </a:extLst>
          </p:cNvPr>
          <p:cNvCxnSpPr>
            <a:stCxn id="92" idx="3"/>
            <a:endCxn id="93" idx="2"/>
          </p:cNvCxnSpPr>
          <p:nvPr/>
        </p:nvCxnSpPr>
        <p:spPr>
          <a:xfrm flipV="1">
            <a:off x="1765800" y="2522880"/>
            <a:ext cx="835920" cy="5958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1" name="直線單箭頭接點 48">
            <a:extLst>
              <a:ext uri="{FF2B5EF4-FFF2-40B4-BE49-F238E27FC236}">
                <a16:creationId xmlns:a16="http://schemas.microsoft.com/office/drawing/2014/main" id="{02A6C52B-7967-E509-68C8-94B1788DC208}"/>
              </a:ext>
            </a:extLst>
          </p:cNvPr>
          <p:cNvCxnSpPr>
            <a:endCxn id="94" idx="2"/>
          </p:cNvCxnSpPr>
          <p:nvPr/>
        </p:nvCxnSpPr>
        <p:spPr>
          <a:xfrm>
            <a:off x="1732680" y="3141360"/>
            <a:ext cx="871560" cy="1602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2" name="直線單箭頭接點 49">
            <a:extLst>
              <a:ext uri="{FF2B5EF4-FFF2-40B4-BE49-F238E27FC236}">
                <a16:creationId xmlns:a16="http://schemas.microsoft.com/office/drawing/2014/main" id="{F98CF210-BEF7-1FFB-5AD0-BB60FA925D4B}"/>
              </a:ext>
            </a:extLst>
          </p:cNvPr>
          <p:cNvCxnSpPr>
            <a:endCxn id="95" idx="2"/>
          </p:cNvCxnSpPr>
          <p:nvPr/>
        </p:nvCxnSpPr>
        <p:spPr>
          <a:xfrm>
            <a:off x="1732680" y="3141360"/>
            <a:ext cx="860040" cy="13885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3" name="直線單箭頭接點 50">
            <a:extLst>
              <a:ext uri="{FF2B5EF4-FFF2-40B4-BE49-F238E27FC236}">
                <a16:creationId xmlns:a16="http://schemas.microsoft.com/office/drawing/2014/main" id="{673F51F2-E24C-6AC9-89AD-8859D7FD6C8E}"/>
              </a:ext>
            </a:extLst>
          </p:cNvPr>
          <p:cNvCxnSpPr>
            <a:endCxn id="93" idx="2"/>
          </p:cNvCxnSpPr>
          <p:nvPr/>
        </p:nvCxnSpPr>
        <p:spPr>
          <a:xfrm flipV="1">
            <a:off x="1803960" y="2522880"/>
            <a:ext cx="797760" cy="199332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4" name="直線單箭頭接點 51">
            <a:extLst>
              <a:ext uri="{FF2B5EF4-FFF2-40B4-BE49-F238E27FC236}">
                <a16:creationId xmlns:a16="http://schemas.microsoft.com/office/drawing/2014/main" id="{36E59155-CF7B-54A0-CDAA-51F3F865AD53}"/>
              </a:ext>
            </a:extLst>
          </p:cNvPr>
          <p:cNvCxnSpPr>
            <a:endCxn id="94" idx="2"/>
          </p:cNvCxnSpPr>
          <p:nvPr/>
        </p:nvCxnSpPr>
        <p:spPr>
          <a:xfrm flipV="1">
            <a:off x="1777680" y="3301200"/>
            <a:ext cx="826560" cy="121500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cxnSp>
        <p:nvCxnSpPr>
          <p:cNvPr id="135" name="直線單箭頭接點 52">
            <a:extLst>
              <a:ext uri="{FF2B5EF4-FFF2-40B4-BE49-F238E27FC236}">
                <a16:creationId xmlns:a16="http://schemas.microsoft.com/office/drawing/2014/main" id="{A623261A-9800-10B8-6C1E-4EBA4792D9C1}"/>
              </a:ext>
            </a:extLst>
          </p:cNvPr>
          <p:cNvCxnSpPr>
            <a:endCxn id="95" idx="2"/>
          </p:cNvCxnSpPr>
          <p:nvPr/>
        </p:nvCxnSpPr>
        <p:spPr>
          <a:xfrm>
            <a:off x="1777680" y="4515840"/>
            <a:ext cx="815040" cy="14040"/>
          </a:xfrm>
          <a:prstGeom prst="straightConnector1">
            <a:avLst/>
          </a:prstGeom>
          <a:ln w="25400">
            <a:solidFill>
              <a:srgbClr val="000000"/>
            </a:solidFill>
            <a:tailEnd type="triangle" w="med" len="med"/>
          </a:ln>
        </p:spPr>
      </p:cxnSp>
      <p:sp>
        <p:nvSpPr>
          <p:cNvPr id="136" name="文字方塊 53">
            <a:extLst>
              <a:ext uri="{FF2B5EF4-FFF2-40B4-BE49-F238E27FC236}">
                <a16:creationId xmlns:a16="http://schemas.microsoft.com/office/drawing/2014/main" id="{4511B7E5-782D-2FA0-1A99-8ADA41FF320F}"/>
              </a:ext>
            </a:extLst>
          </p:cNvPr>
          <p:cNvSpPr/>
          <p:nvPr/>
        </p:nvSpPr>
        <p:spPr>
          <a:xfrm rot="5400000">
            <a:off x="10104840" y="3676680"/>
            <a:ext cx="768960" cy="516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……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文字方塊 54">
            <a:extLst>
              <a:ext uri="{FF2B5EF4-FFF2-40B4-BE49-F238E27FC236}">
                <a16:creationId xmlns:a16="http://schemas.microsoft.com/office/drawing/2014/main" id="{C4AC1982-75F5-B241-7E84-B722BBA0A4B1}"/>
              </a:ext>
            </a:extLst>
          </p:cNvPr>
          <p:cNvSpPr/>
          <p:nvPr/>
        </p:nvSpPr>
        <p:spPr>
          <a:xfrm>
            <a:off x="10170360" y="2154600"/>
            <a:ext cx="63072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Calibri"/>
              </a:rPr>
              <a:t>1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文字方塊 55">
            <a:extLst>
              <a:ext uri="{FF2B5EF4-FFF2-40B4-BE49-F238E27FC236}">
                <a16:creationId xmlns:a16="http://schemas.microsoft.com/office/drawing/2014/main" id="{4BEC3ACA-BB6E-2C31-7039-78850FFEB668}"/>
              </a:ext>
            </a:extLst>
          </p:cNvPr>
          <p:cNvSpPr/>
          <p:nvPr/>
        </p:nvSpPr>
        <p:spPr>
          <a:xfrm>
            <a:off x="10159200" y="2952720"/>
            <a:ext cx="63072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Calibri"/>
              </a:rPr>
              <a:t>2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文字方塊 56">
            <a:extLst>
              <a:ext uri="{FF2B5EF4-FFF2-40B4-BE49-F238E27FC236}">
                <a16:creationId xmlns:a16="http://schemas.microsoft.com/office/drawing/2014/main" id="{763677C3-D3F6-4621-AEF2-4254B71C2835}"/>
              </a:ext>
            </a:extLst>
          </p:cNvPr>
          <p:cNvSpPr/>
          <p:nvPr/>
        </p:nvSpPr>
        <p:spPr>
          <a:xfrm>
            <a:off x="10159200" y="4219200"/>
            <a:ext cx="630720" cy="575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Calibri"/>
              </a:rPr>
              <a:t>M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0" name="群組 81">
            <a:extLst>
              <a:ext uri="{FF2B5EF4-FFF2-40B4-BE49-F238E27FC236}">
                <a16:creationId xmlns:a16="http://schemas.microsoft.com/office/drawing/2014/main" id="{8D37672C-92F4-8B68-1C36-AC6D7AAE4FAF}"/>
              </a:ext>
            </a:extLst>
          </p:cNvPr>
          <p:cNvGrpSpPr/>
          <p:nvPr/>
        </p:nvGrpSpPr>
        <p:grpSpPr>
          <a:xfrm>
            <a:off x="8055720" y="2515680"/>
            <a:ext cx="753120" cy="2013840"/>
            <a:chOff x="8055720" y="2515680"/>
            <a:chExt cx="753120" cy="2013840"/>
          </a:xfrm>
        </p:grpSpPr>
        <p:cxnSp>
          <p:nvCxnSpPr>
            <p:cNvPr id="141" name="直線單箭頭接點 66">
              <a:extLst>
                <a:ext uri="{FF2B5EF4-FFF2-40B4-BE49-F238E27FC236}">
                  <a16:creationId xmlns:a16="http://schemas.microsoft.com/office/drawing/2014/main" id="{B6F033D4-F9C1-CFA0-705A-C80F38592AF3}"/>
                </a:ext>
              </a:extLst>
            </p:cNvPr>
            <p:cNvCxnSpPr/>
            <p:nvPr/>
          </p:nvCxnSpPr>
          <p:spPr>
            <a:xfrm>
              <a:off x="8065080" y="251568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2" name="直線單箭頭接點 69">
              <a:extLst>
                <a:ext uri="{FF2B5EF4-FFF2-40B4-BE49-F238E27FC236}">
                  <a16:creationId xmlns:a16="http://schemas.microsoft.com/office/drawing/2014/main" id="{BE6C951A-7E5D-E79C-37E6-219E1B1E2ABF}"/>
                </a:ext>
              </a:extLst>
            </p:cNvPr>
            <p:cNvCxnSpPr/>
            <p:nvPr/>
          </p:nvCxnSpPr>
          <p:spPr>
            <a:xfrm>
              <a:off x="8065080" y="330732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3" name="直線單箭頭接點 70">
              <a:extLst>
                <a:ext uri="{FF2B5EF4-FFF2-40B4-BE49-F238E27FC236}">
                  <a16:creationId xmlns:a16="http://schemas.microsoft.com/office/drawing/2014/main" id="{213A0735-D84D-0604-2F65-20A43DB2864B}"/>
                </a:ext>
              </a:extLst>
            </p:cNvPr>
            <p:cNvCxnSpPr/>
            <p:nvPr/>
          </p:nvCxnSpPr>
          <p:spPr>
            <a:xfrm>
              <a:off x="8055720" y="45295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4" name="直線單箭頭接點 71">
              <a:extLst>
                <a:ext uri="{FF2B5EF4-FFF2-40B4-BE49-F238E27FC236}">
                  <a16:creationId xmlns:a16="http://schemas.microsoft.com/office/drawing/2014/main" id="{F17D21BA-E531-8932-4EAF-CF25D3400F52}"/>
                </a:ext>
              </a:extLst>
            </p:cNvPr>
            <p:cNvCxnSpPr/>
            <p:nvPr/>
          </p:nvCxnSpPr>
          <p:spPr>
            <a:xfrm flipV="1">
              <a:off x="8067240" y="2515680"/>
              <a:ext cx="739440" cy="7790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5" name="直線單箭頭接點 72">
              <a:extLst>
                <a:ext uri="{FF2B5EF4-FFF2-40B4-BE49-F238E27FC236}">
                  <a16:creationId xmlns:a16="http://schemas.microsoft.com/office/drawing/2014/main" id="{E3F30DEF-C2CF-4423-F9FC-8DBE5C69D35B}"/>
                </a:ext>
              </a:extLst>
            </p:cNvPr>
            <p:cNvCxnSpPr/>
            <p:nvPr/>
          </p:nvCxnSpPr>
          <p:spPr>
            <a:xfrm>
              <a:off x="8065080" y="2515680"/>
              <a:ext cx="744120" cy="7790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6" name="直線單箭頭接點 73">
              <a:extLst>
                <a:ext uri="{FF2B5EF4-FFF2-40B4-BE49-F238E27FC236}">
                  <a16:creationId xmlns:a16="http://schemas.microsoft.com/office/drawing/2014/main" id="{5DD1CCE6-FBCB-A3E2-893E-A1AD64E57B3A}"/>
                </a:ext>
              </a:extLst>
            </p:cNvPr>
            <p:cNvCxnSpPr/>
            <p:nvPr/>
          </p:nvCxnSpPr>
          <p:spPr>
            <a:xfrm>
              <a:off x="8065080" y="2515680"/>
              <a:ext cx="73260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7" name="直線單箭頭接點 74">
              <a:extLst>
                <a:ext uri="{FF2B5EF4-FFF2-40B4-BE49-F238E27FC236}">
                  <a16:creationId xmlns:a16="http://schemas.microsoft.com/office/drawing/2014/main" id="{206A61C6-AFB5-567B-A65D-0DD6A4855A70}"/>
                </a:ext>
              </a:extLst>
            </p:cNvPr>
            <p:cNvCxnSpPr/>
            <p:nvPr/>
          </p:nvCxnSpPr>
          <p:spPr>
            <a:xfrm>
              <a:off x="8067240" y="3294360"/>
              <a:ext cx="73044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8" name="直線單箭頭接點 75">
              <a:extLst>
                <a:ext uri="{FF2B5EF4-FFF2-40B4-BE49-F238E27FC236}">
                  <a16:creationId xmlns:a16="http://schemas.microsoft.com/office/drawing/2014/main" id="{38A9962B-BFA2-CE72-2C88-ACF110828B31}"/>
                </a:ext>
              </a:extLst>
            </p:cNvPr>
            <p:cNvCxnSpPr/>
            <p:nvPr/>
          </p:nvCxnSpPr>
          <p:spPr>
            <a:xfrm flipV="1">
              <a:off x="8055720" y="2515680"/>
              <a:ext cx="750960" cy="200700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49" name="直線單箭頭接點 76">
              <a:extLst>
                <a:ext uri="{FF2B5EF4-FFF2-40B4-BE49-F238E27FC236}">
                  <a16:creationId xmlns:a16="http://schemas.microsoft.com/office/drawing/2014/main" id="{57975F42-D0A2-49C8-C838-415859DB155E}"/>
                </a:ext>
              </a:extLst>
            </p:cNvPr>
            <p:cNvCxnSpPr/>
            <p:nvPr/>
          </p:nvCxnSpPr>
          <p:spPr>
            <a:xfrm flipV="1">
              <a:off x="8055720" y="3294360"/>
              <a:ext cx="7534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grpSp>
        <p:nvGrpSpPr>
          <p:cNvPr id="150" name="群組 78">
            <a:extLst>
              <a:ext uri="{FF2B5EF4-FFF2-40B4-BE49-F238E27FC236}">
                <a16:creationId xmlns:a16="http://schemas.microsoft.com/office/drawing/2014/main" id="{2093091D-4048-2003-11CD-03B540DD8D32}"/>
              </a:ext>
            </a:extLst>
          </p:cNvPr>
          <p:cNvGrpSpPr/>
          <p:nvPr/>
        </p:nvGrpSpPr>
        <p:grpSpPr>
          <a:xfrm>
            <a:off x="5019840" y="1794240"/>
            <a:ext cx="1134360" cy="3113280"/>
            <a:chOff x="5019840" y="1794240"/>
            <a:chExt cx="1134360" cy="3113280"/>
          </a:xfrm>
        </p:grpSpPr>
        <p:sp>
          <p:nvSpPr>
            <p:cNvPr id="151" name="矩形 61">
              <a:extLst>
                <a:ext uri="{FF2B5EF4-FFF2-40B4-BE49-F238E27FC236}">
                  <a16:creationId xmlns:a16="http://schemas.microsoft.com/office/drawing/2014/main" id="{673634EF-D326-826D-FB09-B2353AA84D38}"/>
                </a:ext>
              </a:extLst>
            </p:cNvPr>
            <p:cNvSpPr/>
            <p:nvPr/>
          </p:nvSpPr>
          <p:spPr>
            <a:xfrm>
              <a:off x="5193000" y="223200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2" name="文字方塊 4">
              <a:extLst>
                <a:ext uri="{FF2B5EF4-FFF2-40B4-BE49-F238E27FC236}">
                  <a16:creationId xmlns:a16="http://schemas.microsoft.com/office/drawing/2014/main" id="{2B0BD613-2496-73F1-A801-2CBDA4D0B786}"/>
                </a:ext>
              </a:extLst>
            </p:cNvPr>
            <p:cNvSpPr/>
            <p:nvPr/>
          </p:nvSpPr>
          <p:spPr>
            <a:xfrm>
              <a:off x="5019840" y="179424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3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3" name="橢圓 24">
              <a:extLst>
                <a:ext uri="{FF2B5EF4-FFF2-40B4-BE49-F238E27FC236}">
                  <a16:creationId xmlns:a16="http://schemas.microsoft.com/office/drawing/2014/main" id="{E2CB21CC-EF8C-17A2-A168-FC4679021698}"/>
                </a:ext>
              </a:extLst>
            </p:cNvPr>
            <p:cNvSpPr/>
            <p:nvPr/>
          </p:nvSpPr>
          <p:spPr>
            <a:xfrm>
              <a:off x="5280120" y="2259360"/>
              <a:ext cx="573840" cy="5738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4" name="橢圓 25">
              <a:extLst>
                <a:ext uri="{FF2B5EF4-FFF2-40B4-BE49-F238E27FC236}">
                  <a16:creationId xmlns:a16="http://schemas.microsoft.com/office/drawing/2014/main" id="{17745F05-0FAA-AC13-0B1C-2EB628DE8F5A}"/>
                </a:ext>
              </a:extLst>
            </p:cNvPr>
            <p:cNvSpPr/>
            <p:nvPr/>
          </p:nvSpPr>
          <p:spPr>
            <a:xfrm>
              <a:off x="5282640" y="3037680"/>
              <a:ext cx="573840" cy="5738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5" name="橢圓 26">
              <a:extLst>
                <a:ext uri="{FF2B5EF4-FFF2-40B4-BE49-F238E27FC236}">
                  <a16:creationId xmlns:a16="http://schemas.microsoft.com/office/drawing/2014/main" id="{DDFF3745-209C-7252-3200-663CED73CF6A}"/>
                </a:ext>
              </a:extLst>
            </p:cNvPr>
            <p:cNvSpPr/>
            <p:nvPr/>
          </p:nvSpPr>
          <p:spPr>
            <a:xfrm>
              <a:off x="5270760" y="4266000"/>
              <a:ext cx="573840" cy="57384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56" name="文字方塊 27">
              <a:extLst>
                <a:ext uri="{FF2B5EF4-FFF2-40B4-BE49-F238E27FC236}">
                  <a16:creationId xmlns:a16="http://schemas.microsoft.com/office/drawing/2014/main" id="{D0CC69C1-3857-07B4-ACA2-CB9797EDA17E}"/>
                </a:ext>
              </a:extLst>
            </p:cNvPr>
            <p:cNvSpPr/>
            <p:nvPr/>
          </p:nvSpPr>
          <p:spPr>
            <a:xfrm rot="5400000">
              <a:off x="5271840" y="369144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7" name="群組 80">
            <a:extLst>
              <a:ext uri="{FF2B5EF4-FFF2-40B4-BE49-F238E27FC236}">
                <a16:creationId xmlns:a16="http://schemas.microsoft.com/office/drawing/2014/main" id="{0CE1DFCD-4B32-D9EE-5A05-39ABF514233E}"/>
              </a:ext>
            </a:extLst>
          </p:cNvPr>
          <p:cNvGrpSpPr/>
          <p:nvPr/>
        </p:nvGrpSpPr>
        <p:grpSpPr>
          <a:xfrm>
            <a:off x="4529160" y="2514240"/>
            <a:ext cx="753120" cy="2013480"/>
            <a:chOff x="4529160" y="2514240"/>
            <a:chExt cx="753120" cy="2013480"/>
          </a:xfrm>
        </p:grpSpPr>
        <p:cxnSp>
          <p:nvCxnSpPr>
            <p:cNvPr id="158" name="直線單箭頭接點 35">
              <a:extLst>
                <a:ext uri="{FF2B5EF4-FFF2-40B4-BE49-F238E27FC236}">
                  <a16:creationId xmlns:a16="http://schemas.microsoft.com/office/drawing/2014/main" id="{1B46B1F4-3004-32D7-A064-DD4FE7A295D2}"/>
                </a:ext>
              </a:extLst>
            </p:cNvPr>
            <p:cNvCxnSpPr/>
            <p:nvPr/>
          </p:nvCxnSpPr>
          <p:spPr>
            <a:xfrm>
              <a:off x="4538520" y="251424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59" name="直線單箭頭接點 36">
              <a:extLst>
                <a:ext uri="{FF2B5EF4-FFF2-40B4-BE49-F238E27FC236}">
                  <a16:creationId xmlns:a16="http://schemas.microsoft.com/office/drawing/2014/main" id="{35670C60-6BBD-CF08-3F64-CE9FDEAEF7E2}"/>
                </a:ext>
              </a:extLst>
            </p:cNvPr>
            <p:cNvCxnSpPr/>
            <p:nvPr/>
          </p:nvCxnSpPr>
          <p:spPr>
            <a:xfrm>
              <a:off x="4538520" y="3305880"/>
              <a:ext cx="74160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0" name="直線單箭頭接點 37">
              <a:extLst>
                <a:ext uri="{FF2B5EF4-FFF2-40B4-BE49-F238E27FC236}">
                  <a16:creationId xmlns:a16="http://schemas.microsoft.com/office/drawing/2014/main" id="{EB05F59F-68F0-E879-0BB4-D768E7D55CB8}"/>
                </a:ext>
              </a:extLst>
            </p:cNvPr>
            <p:cNvCxnSpPr/>
            <p:nvPr/>
          </p:nvCxnSpPr>
          <p:spPr>
            <a:xfrm>
              <a:off x="4529160" y="45277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1" name="直線單箭頭接點 38">
              <a:extLst>
                <a:ext uri="{FF2B5EF4-FFF2-40B4-BE49-F238E27FC236}">
                  <a16:creationId xmlns:a16="http://schemas.microsoft.com/office/drawing/2014/main" id="{30BE5399-0E4B-EE72-C86C-50D098818B97}"/>
                </a:ext>
              </a:extLst>
            </p:cNvPr>
            <p:cNvCxnSpPr/>
            <p:nvPr/>
          </p:nvCxnSpPr>
          <p:spPr>
            <a:xfrm flipV="1">
              <a:off x="4541040" y="2514240"/>
              <a:ext cx="73908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2" name="直線單箭頭接點 39">
              <a:extLst>
                <a:ext uri="{FF2B5EF4-FFF2-40B4-BE49-F238E27FC236}">
                  <a16:creationId xmlns:a16="http://schemas.microsoft.com/office/drawing/2014/main" id="{01D07368-4082-CDF8-C6CB-EA8E9FACCB3B}"/>
                </a:ext>
              </a:extLst>
            </p:cNvPr>
            <p:cNvCxnSpPr/>
            <p:nvPr/>
          </p:nvCxnSpPr>
          <p:spPr>
            <a:xfrm>
              <a:off x="4538520" y="2514240"/>
              <a:ext cx="74412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3" name="直線單箭頭接點 40">
              <a:extLst>
                <a:ext uri="{FF2B5EF4-FFF2-40B4-BE49-F238E27FC236}">
                  <a16:creationId xmlns:a16="http://schemas.microsoft.com/office/drawing/2014/main" id="{22D174A9-D5E4-4C33-F8B8-2C4F6690F46B}"/>
                </a:ext>
              </a:extLst>
            </p:cNvPr>
            <p:cNvCxnSpPr/>
            <p:nvPr/>
          </p:nvCxnSpPr>
          <p:spPr>
            <a:xfrm>
              <a:off x="4538520" y="2514240"/>
              <a:ext cx="73260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4" name="直線單箭頭接點 41">
              <a:extLst>
                <a:ext uri="{FF2B5EF4-FFF2-40B4-BE49-F238E27FC236}">
                  <a16:creationId xmlns:a16="http://schemas.microsoft.com/office/drawing/2014/main" id="{68304674-96E2-0BF6-55DB-790F7B878317}"/>
                </a:ext>
              </a:extLst>
            </p:cNvPr>
            <p:cNvCxnSpPr/>
            <p:nvPr/>
          </p:nvCxnSpPr>
          <p:spPr>
            <a:xfrm>
              <a:off x="4541040" y="3292560"/>
              <a:ext cx="7300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5" name="直線單箭頭接點 42">
              <a:extLst>
                <a:ext uri="{FF2B5EF4-FFF2-40B4-BE49-F238E27FC236}">
                  <a16:creationId xmlns:a16="http://schemas.microsoft.com/office/drawing/2014/main" id="{43F640B6-6281-55C5-B5C9-E70883F26A14}"/>
                </a:ext>
              </a:extLst>
            </p:cNvPr>
            <p:cNvCxnSpPr/>
            <p:nvPr/>
          </p:nvCxnSpPr>
          <p:spPr>
            <a:xfrm flipV="1">
              <a:off x="4529160" y="2514240"/>
              <a:ext cx="75096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66" name="直線單箭頭接點 43">
              <a:extLst>
                <a:ext uri="{FF2B5EF4-FFF2-40B4-BE49-F238E27FC236}">
                  <a16:creationId xmlns:a16="http://schemas.microsoft.com/office/drawing/2014/main" id="{9B47401E-0343-F613-F85D-63373BE503A9}"/>
                </a:ext>
              </a:extLst>
            </p:cNvPr>
            <p:cNvCxnSpPr/>
            <p:nvPr/>
          </p:nvCxnSpPr>
          <p:spPr>
            <a:xfrm flipV="1">
              <a:off x="4529160" y="3292560"/>
              <a:ext cx="7534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grpSp>
        <p:nvGrpSpPr>
          <p:cNvPr id="167" name="群組 78">
            <a:extLst>
              <a:ext uri="{FF2B5EF4-FFF2-40B4-BE49-F238E27FC236}">
                <a16:creationId xmlns:a16="http://schemas.microsoft.com/office/drawing/2014/main" id="{50C8BCDA-8934-4FCF-B354-8D401B29A00C}"/>
              </a:ext>
            </a:extLst>
          </p:cNvPr>
          <p:cNvGrpSpPr/>
          <p:nvPr/>
        </p:nvGrpSpPr>
        <p:grpSpPr>
          <a:xfrm>
            <a:off x="6376320" y="1783080"/>
            <a:ext cx="1134360" cy="3113280"/>
            <a:chOff x="6376320" y="1783080"/>
            <a:chExt cx="1134360" cy="3113280"/>
          </a:xfrm>
        </p:grpSpPr>
        <p:sp>
          <p:nvSpPr>
            <p:cNvPr id="168" name="矩形 61">
              <a:extLst>
                <a:ext uri="{FF2B5EF4-FFF2-40B4-BE49-F238E27FC236}">
                  <a16:creationId xmlns:a16="http://schemas.microsoft.com/office/drawing/2014/main" id="{ED68A944-8B2C-1224-F512-678C5E872306}"/>
                </a:ext>
              </a:extLst>
            </p:cNvPr>
            <p:cNvSpPr/>
            <p:nvPr/>
          </p:nvSpPr>
          <p:spPr>
            <a:xfrm>
              <a:off x="6549480" y="2220840"/>
              <a:ext cx="745920" cy="26755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69" name="文字方塊 4">
              <a:extLst>
                <a:ext uri="{FF2B5EF4-FFF2-40B4-BE49-F238E27FC236}">
                  <a16:creationId xmlns:a16="http://schemas.microsoft.com/office/drawing/2014/main" id="{C565F44F-0068-367F-1695-4513A523864A}"/>
                </a:ext>
              </a:extLst>
            </p:cNvPr>
            <p:cNvSpPr/>
            <p:nvPr/>
          </p:nvSpPr>
          <p:spPr>
            <a:xfrm>
              <a:off x="6376320" y="1783080"/>
              <a:ext cx="11343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>
                  <a:solidFill>
                    <a:srgbClr val="000000"/>
                  </a:solidFill>
                  <a:latin typeface="Calibri"/>
                </a:rPr>
                <a:t>Layer 4</a:t>
              </a:r>
              <a:endParaRPr lang="en-US" sz="2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0" name="橢圓 24">
              <a:extLst>
                <a:ext uri="{FF2B5EF4-FFF2-40B4-BE49-F238E27FC236}">
                  <a16:creationId xmlns:a16="http://schemas.microsoft.com/office/drawing/2014/main" id="{6439ACEB-D9D6-C618-43F1-911395C4D877}"/>
                </a:ext>
              </a:extLst>
            </p:cNvPr>
            <p:cNvSpPr/>
            <p:nvPr/>
          </p:nvSpPr>
          <p:spPr>
            <a:xfrm>
              <a:off x="6636600" y="2248200"/>
              <a:ext cx="573840" cy="573840"/>
            </a:xfrm>
            <a:prstGeom prst="ellipse">
              <a:avLst/>
            </a:prstGeom>
            <a:solidFill>
              <a:srgbClr val="489FA9"/>
            </a:solidFill>
            <a:ln>
              <a:solidFill>
                <a:srgbClr val="489FA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1" name="橢圓 25">
              <a:extLst>
                <a:ext uri="{FF2B5EF4-FFF2-40B4-BE49-F238E27FC236}">
                  <a16:creationId xmlns:a16="http://schemas.microsoft.com/office/drawing/2014/main" id="{C3A829C2-EA59-A5F3-3B55-74818272AF2E}"/>
                </a:ext>
              </a:extLst>
            </p:cNvPr>
            <p:cNvSpPr/>
            <p:nvPr/>
          </p:nvSpPr>
          <p:spPr>
            <a:xfrm>
              <a:off x="6639120" y="3026520"/>
              <a:ext cx="573840" cy="573840"/>
            </a:xfrm>
            <a:prstGeom prst="ellipse">
              <a:avLst/>
            </a:prstGeom>
            <a:solidFill>
              <a:srgbClr val="489FA9"/>
            </a:solidFill>
            <a:ln>
              <a:solidFill>
                <a:srgbClr val="489FA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2" name="橢圓 26">
              <a:extLst>
                <a:ext uri="{FF2B5EF4-FFF2-40B4-BE49-F238E27FC236}">
                  <a16:creationId xmlns:a16="http://schemas.microsoft.com/office/drawing/2014/main" id="{555D5801-0473-0A14-4F07-D59BE5BB35F5}"/>
                </a:ext>
              </a:extLst>
            </p:cNvPr>
            <p:cNvSpPr/>
            <p:nvPr/>
          </p:nvSpPr>
          <p:spPr>
            <a:xfrm>
              <a:off x="6627240" y="4254840"/>
              <a:ext cx="573840" cy="573840"/>
            </a:xfrm>
            <a:prstGeom prst="ellipse">
              <a:avLst/>
            </a:prstGeom>
            <a:solidFill>
              <a:srgbClr val="489FA9"/>
            </a:solidFill>
            <a:ln>
              <a:solidFill>
                <a:srgbClr val="489FA9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73" name="文字方塊 27">
              <a:extLst>
                <a:ext uri="{FF2B5EF4-FFF2-40B4-BE49-F238E27FC236}">
                  <a16:creationId xmlns:a16="http://schemas.microsoft.com/office/drawing/2014/main" id="{BE5BAAAA-B36E-7B7D-F683-5E87C89C27D0}"/>
                </a:ext>
              </a:extLst>
            </p:cNvPr>
            <p:cNvSpPr/>
            <p:nvPr/>
          </p:nvSpPr>
          <p:spPr>
            <a:xfrm rot="5400000">
              <a:off x="6628320" y="3680280"/>
              <a:ext cx="7689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800" b="0" strike="noStrike" spc="-1">
                  <a:solidFill>
                    <a:srgbClr val="000000"/>
                  </a:solidFill>
                  <a:latin typeface="Calibri"/>
                </a:rPr>
                <a:t>……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74" name="群組 80">
            <a:extLst>
              <a:ext uri="{FF2B5EF4-FFF2-40B4-BE49-F238E27FC236}">
                <a16:creationId xmlns:a16="http://schemas.microsoft.com/office/drawing/2014/main" id="{183DBECF-F260-159B-D873-EDA19AF4E22B}"/>
              </a:ext>
            </a:extLst>
          </p:cNvPr>
          <p:cNvGrpSpPr/>
          <p:nvPr/>
        </p:nvGrpSpPr>
        <p:grpSpPr>
          <a:xfrm>
            <a:off x="5885640" y="2503080"/>
            <a:ext cx="753120" cy="2013480"/>
            <a:chOff x="5885640" y="2503080"/>
            <a:chExt cx="753120" cy="2013480"/>
          </a:xfrm>
        </p:grpSpPr>
        <p:cxnSp>
          <p:nvCxnSpPr>
            <p:cNvPr id="175" name="直線單箭頭接點 35">
              <a:extLst>
                <a:ext uri="{FF2B5EF4-FFF2-40B4-BE49-F238E27FC236}">
                  <a16:creationId xmlns:a16="http://schemas.microsoft.com/office/drawing/2014/main" id="{27C16103-E005-9FBF-829A-45E29298DFC7}"/>
                </a:ext>
              </a:extLst>
            </p:cNvPr>
            <p:cNvCxnSpPr/>
            <p:nvPr/>
          </p:nvCxnSpPr>
          <p:spPr>
            <a:xfrm>
              <a:off x="5895000" y="250308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6" name="直線單箭頭接點 36">
              <a:extLst>
                <a:ext uri="{FF2B5EF4-FFF2-40B4-BE49-F238E27FC236}">
                  <a16:creationId xmlns:a16="http://schemas.microsoft.com/office/drawing/2014/main" id="{E2CEE31F-4E0D-84C2-E6CA-EFB584F42971}"/>
                </a:ext>
              </a:extLst>
            </p:cNvPr>
            <p:cNvCxnSpPr/>
            <p:nvPr/>
          </p:nvCxnSpPr>
          <p:spPr>
            <a:xfrm>
              <a:off x="5895000" y="329472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7" name="直線單箭頭接點 37">
              <a:extLst>
                <a:ext uri="{FF2B5EF4-FFF2-40B4-BE49-F238E27FC236}">
                  <a16:creationId xmlns:a16="http://schemas.microsoft.com/office/drawing/2014/main" id="{FE4CF1C4-694C-5CC8-C797-D07F0CD89DA1}"/>
                </a:ext>
              </a:extLst>
            </p:cNvPr>
            <p:cNvCxnSpPr/>
            <p:nvPr/>
          </p:nvCxnSpPr>
          <p:spPr>
            <a:xfrm>
              <a:off x="5885640" y="4516560"/>
              <a:ext cx="741960" cy="36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8" name="直線單箭頭接點 38">
              <a:extLst>
                <a:ext uri="{FF2B5EF4-FFF2-40B4-BE49-F238E27FC236}">
                  <a16:creationId xmlns:a16="http://schemas.microsoft.com/office/drawing/2014/main" id="{C959372C-D570-8A8D-2564-4C4064AA8F20}"/>
                </a:ext>
              </a:extLst>
            </p:cNvPr>
            <p:cNvCxnSpPr/>
            <p:nvPr/>
          </p:nvCxnSpPr>
          <p:spPr>
            <a:xfrm flipV="1">
              <a:off x="5897520" y="2503080"/>
              <a:ext cx="73944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79" name="直線單箭頭接點 39">
              <a:extLst>
                <a:ext uri="{FF2B5EF4-FFF2-40B4-BE49-F238E27FC236}">
                  <a16:creationId xmlns:a16="http://schemas.microsoft.com/office/drawing/2014/main" id="{E8A3129C-7F8C-04DB-E786-5843A042F6ED}"/>
                </a:ext>
              </a:extLst>
            </p:cNvPr>
            <p:cNvCxnSpPr/>
            <p:nvPr/>
          </p:nvCxnSpPr>
          <p:spPr>
            <a:xfrm>
              <a:off x="5895000" y="2503080"/>
              <a:ext cx="744120" cy="77868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0" name="直線單箭頭接點 40">
              <a:extLst>
                <a:ext uri="{FF2B5EF4-FFF2-40B4-BE49-F238E27FC236}">
                  <a16:creationId xmlns:a16="http://schemas.microsoft.com/office/drawing/2014/main" id="{01E79F82-4CD8-B8BF-8C94-BC436263A5B7}"/>
                </a:ext>
              </a:extLst>
            </p:cNvPr>
            <p:cNvCxnSpPr/>
            <p:nvPr/>
          </p:nvCxnSpPr>
          <p:spPr>
            <a:xfrm>
              <a:off x="5895000" y="2503080"/>
              <a:ext cx="73260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1" name="直線單箭頭接點 41">
              <a:extLst>
                <a:ext uri="{FF2B5EF4-FFF2-40B4-BE49-F238E27FC236}">
                  <a16:creationId xmlns:a16="http://schemas.microsoft.com/office/drawing/2014/main" id="{E84FDA81-F736-56DF-514B-589E30260208}"/>
                </a:ext>
              </a:extLst>
            </p:cNvPr>
            <p:cNvCxnSpPr/>
            <p:nvPr/>
          </p:nvCxnSpPr>
          <p:spPr>
            <a:xfrm>
              <a:off x="5897520" y="3281400"/>
              <a:ext cx="7300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2" name="直線單箭頭接點 42">
              <a:extLst>
                <a:ext uri="{FF2B5EF4-FFF2-40B4-BE49-F238E27FC236}">
                  <a16:creationId xmlns:a16="http://schemas.microsoft.com/office/drawing/2014/main" id="{6FB2D100-C074-73D3-1F55-1F854123592D}"/>
                </a:ext>
              </a:extLst>
            </p:cNvPr>
            <p:cNvCxnSpPr/>
            <p:nvPr/>
          </p:nvCxnSpPr>
          <p:spPr>
            <a:xfrm flipV="1">
              <a:off x="5885640" y="2503080"/>
              <a:ext cx="751320" cy="200664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  <p:cxnSp>
          <p:nvCxnSpPr>
            <p:cNvPr id="183" name="直線單箭頭接點 43">
              <a:extLst>
                <a:ext uri="{FF2B5EF4-FFF2-40B4-BE49-F238E27FC236}">
                  <a16:creationId xmlns:a16="http://schemas.microsoft.com/office/drawing/2014/main" id="{FBB834D2-CF49-569A-820B-DE1EE9AF960E}"/>
                </a:ext>
              </a:extLst>
            </p:cNvPr>
            <p:cNvCxnSpPr/>
            <p:nvPr/>
          </p:nvCxnSpPr>
          <p:spPr>
            <a:xfrm flipV="1">
              <a:off x="5885640" y="3281400"/>
              <a:ext cx="753480" cy="1228320"/>
            </a:xfrm>
            <a:prstGeom prst="straightConnector1">
              <a:avLst/>
            </a:prstGeom>
            <a:ln w="25400">
              <a:solidFill>
                <a:srgbClr val="000000"/>
              </a:solidFill>
              <a:tailEnd type="triangle" w="med" len="med"/>
            </a:ln>
          </p:spPr>
        </p:cxnSp>
      </p:grpSp>
      <p:graphicFrame>
        <p:nvGraphicFramePr>
          <p:cNvPr id="184" name="Object 183">
            <a:extLst>
              <a:ext uri="{FF2B5EF4-FFF2-40B4-BE49-F238E27FC236}">
                <a16:creationId xmlns:a16="http://schemas.microsoft.com/office/drawing/2014/main" id="{7DB224BB-CE7A-BD85-57D4-11FC41AF24ED}"/>
              </a:ext>
            </a:extLst>
          </p:cNvPr>
          <p:cNvGraphicFramePr/>
          <p:nvPr/>
        </p:nvGraphicFramePr>
        <p:xfrm>
          <a:off x="1408320" y="2304720"/>
          <a:ext cx="325080" cy="46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r:id="rId6" imgW="0" imgH="0" progId="Equation.3">
                  <p:embed/>
                </p:oleObj>
              </mc:Choice>
              <mc:Fallback>
                <p:oleObj r:id="rId6" imgW="0" imgH="0" progId="Equation.3">
                  <p:embed/>
                  <p:pic>
                    <p:nvPicPr>
                      <p:cNvPr id="184" name="Object 183">
                        <a:extLst>
                          <a:ext uri="{FF2B5EF4-FFF2-40B4-BE49-F238E27FC236}">
                            <a16:creationId xmlns:a16="http://schemas.microsoft.com/office/drawing/2014/main" id="{7DB224BB-CE7A-BD85-57D4-11FC41AF24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/>
                    </p:blipFill>
                    <p:spPr>
                      <a:xfrm>
                        <a:off x="1408320" y="2304720"/>
                        <a:ext cx="325080" cy="4615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" name="Object 184">
            <a:extLst>
              <a:ext uri="{FF2B5EF4-FFF2-40B4-BE49-F238E27FC236}">
                <a16:creationId xmlns:a16="http://schemas.microsoft.com/office/drawing/2014/main" id="{1AAA5502-04F3-CE95-6595-7F37B62DDB80}"/>
              </a:ext>
            </a:extLst>
          </p:cNvPr>
          <p:cNvGraphicFramePr/>
          <p:nvPr/>
        </p:nvGraphicFramePr>
        <p:xfrm>
          <a:off x="1413720" y="2887200"/>
          <a:ext cx="352080" cy="46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0" r:id="rId8" imgW="0" imgH="0" progId="Equation.3">
                  <p:embed/>
                </p:oleObj>
              </mc:Choice>
              <mc:Fallback>
                <p:oleObj r:id="rId8" imgW="0" imgH="0" progId="Equation.3">
                  <p:embed/>
                  <p:pic>
                    <p:nvPicPr>
                      <p:cNvPr id="185" name="Object 184">
                        <a:extLst>
                          <a:ext uri="{FF2B5EF4-FFF2-40B4-BE49-F238E27FC236}">
                            <a16:creationId xmlns:a16="http://schemas.microsoft.com/office/drawing/2014/main" id="{1AAA5502-04F3-CE95-6595-7F37B62DDB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/>
                    </p:blipFill>
                    <p:spPr>
                      <a:xfrm>
                        <a:off x="1413720" y="2887200"/>
                        <a:ext cx="352080" cy="461520"/>
                      </a:xfrm>
                      <a:prstGeom prst="rect">
                        <a:avLst/>
                      </a:prstGeom>
                      <a:ln w="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7901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3" y="0"/>
            <a:ext cx="4067821" cy="652054"/>
          </a:xfrm>
        </p:spPr>
        <p:txBody>
          <a:bodyPr/>
          <a:lstStyle/>
          <a:p>
            <a:pPr algn="l"/>
            <a:r>
              <a:rPr lang="en-US" sz="2800" dirty="0" smtClean="0"/>
              <a:t>Why </a:t>
            </a:r>
            <a:r>
              <a:rPr lang="en-US" sz="2800" dirty="0"/>
              <a:t>Deep Neural network</a:t>
            </a:r>
            <a:endParaRPr lang="en-ID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070" y="1562373"/>
            <a:ext cx="4981855" cy="43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4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E2FC4B2-4ECE-C414-D455-D7872CDED05E}"/>
              </a:ext>
            </a:extLst>
          </p:cNvPr>
          <p:cNvSpPr/>
          <p:nvPr/>
        </p:nvSpPr>
        <p:spPr>
          <a:xfrm>
            <a:off x="565960" y="1872576"/>
            <a:ext cx="11241992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CNN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merupakan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salah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satu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varian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ea typeface="ＭＳ Ｐゴシック"/>
              </a:rPr>
              <a:t>Neural Network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dengan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beberapa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layer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konvolusi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dan layer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lainnya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. </a:t>
            </a:r>
            <a:endParaRPr lang="en-US" sz="2000" b="0" strike="noStrike" spc="-1" dirty="0">
              <a:solidFill>
                <a:srgbClr val="000000"/>
              </a:solidFill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Layer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konvolusi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mempunyai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sejumlah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filter yang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mengaplikasikan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operasi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ea typeface="ＭＳ Ｐゴシック"/>
              </a:rPr>
              <a:t>konvolusi</a:t>
            </a:r>
            <a:r>
              <a:rPr lang="en-US" sz="2000" b="0" strike="noStrike" spc="-1" dirty="0">
                <a:solidFill>
                  <a:srgbClr val="000000"/>
                </a:solidFill>
                <a:ea typeface="ＭＳ Ｐゴシック"/>
              </a:rPr>
              <a:t>. 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5969738-F973-97AE-B4EE-6C182A0EB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9" y="3231007"/>
            <a:ext cx="10842381" cy="3290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67" y="3364170"/>
            <a:ext cx="2440142" cy="2282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9886" t="43980" r="23545" b="17117"/>
          <a:stretch/>
        </p:blipFill>
        <p:spPr>
          <a:xfrm>
            <a:off x="2787588" y="3986075"/>
            <a:ext cx="1136342" cy="9629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53592" y="4208016"/>
            <a:ext cx="834501" cy="789904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87588" y="3986075"/>
            <a:ext cx="1136342" cy="962992"/>
          </a:xfrm>
          <a:prstGeom prst="rect">
            <a:avLst/>
          </a:prstGeom>
          <a:solidFill>
            <a:schemeClr val="bg1">
              <a:alpha val="50000"/>
            </a:schemeClr>
          </a:solidFill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923930" y="4065842"/>
            <a:ext cx="553718" cy="93207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3"/>
            <a:endCxn id="10" idx="1"/>
          </p:cNvCxnSpPr>
          <p:nvPr/>
        </p:nvCxnSpPr>
        <p:spPr>
          <a:xfrm flipV="1">
            <a:off x="2388093" y="4467571"/>
            <a:ext cx="399495" cy="1353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7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utomating your image segmentation annotation with Labeller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20" y="3545000"/>
            <a:ext cx="3989849" cy="26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applications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FC487E7C-7679-8301-0D31-E5A96DC33D31}"/>
              </a:ext>
            </a:extLst>
          </p:cNvPr>
          <p:cNvSpPr/>
          <p:nvPr/>
        </p:nvSpPr>
        <p:spPr>
          <a:xfrm>
            <a:off x="7768440" y="5338440"/>
            <a:ext cx="290736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spc="-1" dirty="0">
                <a:solidFill>
                  <a:srgbClr val="FFFFFF"/>
                </a:solidFill>
                <a:latin typeface="Calibri"/>
              </a:rPr>
              <a:t>Image Segmentation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EA0750B7-77B5-485E-F4E1-CD733D2F4233}"/>
              </a:ext>
            </a:extLst>
          </p:cNvPr>
          <p:cNvSpPr/>
          <p:nvPr/>
        </p:nvSpPr>
        <p:spPr>
          <a:xfrm>
            <a:off x="2052615" y="5986958"/>
            <a:ext cx="1837800" cy="39456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Transfer style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814" y="2071211"/>
            <a:ext cx="2847975" cy="1600200"/>
          </a:xfrm>
          <a:prstGeom prst="rect">
            <a:avLst/>
          </a:prstGeom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BF745CCF-2270-B611-21DD-AA7E788CB3F4}"/>
              </a:ext>
            </a:extLst>
          </p:cNvPr>
          <p:cNvSpPr/>
          <p:nvPr/>
        </p:nvSpPr>
        <p:spPr>
          <a:xfrm>
            <a:off x="1395615" y="3106529"/>
            <a:ext cx="2494800" cy="46021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Object Detection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02" y="4872533"/>
            <a:ext cx="4105275" cy="1114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700" y="1859075"/>
            <a:ext cx="2705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3716-9EF0-2D57-C579-485FF48B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64E25DB9-F7FE-1008-8C10-0042036FD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103956"/>
              </p:ext>
            </p:extLst>
          </p:nvPr>
        </p:nvGraphicFramePr>
        <p:xfrm>
          <a:off x="1638300" y="2057400"/>
          <a:ext cx="8915402" cy="4137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74541" y="3941363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069C474-AA7F-4B00-A1B0-B6F946830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0BB8375-1827-41CB-846F-47ACAEC03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BF64BA9-0A3D-4C62-A7A8-A101D3926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849C9BE-CC51-4447-828F-00F5386EE8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D1E22A2-5E0A-4A41-B547-166F3C583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8626EF4-CA28-4A76-BDC9-A240941EA7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B3F89D2-C557-4BF7-9ACA-BC8DB8C9EA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D51D8F0-BACF-4BC2-9AE1-FA4CE607F0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7C3CEFD-24F7-4AD2-9033-1DCA01A0CA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97DE7BC-5887-4BDC-957D-DD6D44A431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3AB9E-61F2-659B-72AB-BBC71BD1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Dense neural network and Convolutional neural network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BFA5E1-2EFB-6E02-832D-E162D2B1FC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" name="图片 5">
            <a:extLst>
              <a:ext uri="{FF2B5EF4-FFF2-40B4-BE49-F238E27FC236}">
                <a16:creationId xmlns:a16="http://schemas.microsoft.com/office/drawing/2014/main" id="{F81EB908-005C-C1AE-8D0A-0E3E829F2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40" y="2832019"/>
            <a:ext cx="10268917" cy="32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16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C8B939B-5AA8-4F71-8E65-FCCE548B7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0" y="2738835"/>
            <a:ext cx="3609193" cy="1000125"/>
          </a:xfrm>
        </p:spPr>
        <p:txBody>
          <a:bodyPr>
            <a:normAutofit/>
          </a:bodyPr>
          <a:lstStyle/>
          <a:p>
            <a:r>
              <a:rPr lang="en-US" altLang="zh-CN" sz="2812" dirty="0"/>
              <a:t>A simple CNN structure</a:t>
            </a:r>
            <a:endParaRPr lang="zh-CN" altLang="en-US" sz="2812" dirty="0"/>
          </a:p>
        </p:txBody>
      </p:sp>
      <p:pic>
        <p:nvPicPr>
          <p:cNvPr id="24" name="Picture 36">
            <a:extLst>
              <a:ext uri="{FF2B5EF4-FFF2-40B4-BE49-F238E27FC236}">
                <a16:creationId xmlns:a16="http://schemas.microsoft.com/office/drawing/2014/main" id="{853A020D-6855-895C-ABB7-B4118B1383A2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6200000">
            <a:off x="9203040" y="2531160"/>
            <a:ext cx="3511080" cy="2365560"/>
          </a:xfrm>
          <a:prstGeom prst="rect">
            <a:avLst/>
          </a:prstGeom>
          <a:ln w="0">
            <a:noFill/>
          </a:ln>
        </p:spPr>
      </p:pic>
      <p:cxnSp>
        <p:nvCxnSpPr>
          <p:cNvPr id="25" name="Straight Arrow Connector 18">
            <a:extLst>
              <a:ext uri="{FF2B5EF4-FFF2-40B4-BE49-F238E27FC236}">
                <a16:creationId xmlns:a16="http://schemas.microsoft.com/office/drawing/2014/main" id="{8DE657F4-8F99-ECFA-059F-1E67340ACFFC}"/>
              </a:ext>
            </a:extLst>
          </p:cNvPr>
          <p:cNvCxnSpPr>
            <a:stCxn id="26" idx="2"/>
            <a:endCxn id="38" idx="0"/>
          </p:cNvCxnSpPr>
          <p:nvPr/>
        </p:nvCxnSpPr>
        <p:spPr>
          <a:xfrm>
            <a:off x="6217560" y="1582920"/>
            <a:ext cx="360" cy="57024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26" name="Rectangle: Rounded Corners 20">
            <a:extLst>
              <a:ext uri="{FF2B5EF4-FFF2-40B4-BE49-F238E27FC236}">
                <a16:creationId xmlns:a16="http://schemas.microsoft.com/office/drawing/2014/main" id="{B26D485C-CD83-BB85-FD9C-A0946F8BA448}"/>
              </a:ext>
            </a:extLst>
          </p:cNvPr>
          <p:cNvSpPr/>
          <p:nvPr/>
        </p:nvSpPr>
        <p:spPr>
          <a:xfrm>
            <a:off x="5238360" y="754920"/>
            <a:ext cx="1958760" cy="82764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Convolution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Rectangle: Rounded Corners 21">
            <a:extLst>
              <a:ext uri="{FF2B5EF4-FFF2-40B4-BE49-F238E27FC236}">
                <a16:creationId xmlns:a16="http://schemas.microsoft.com/office/drawing/2014/main" id="{9BAE456B-2E3C-AE15-5B81-394333BCB316}"/>
              </a:ext>
            </a:extLst>
          </p:cNvPr>
          <p:cNvSpPr/>
          <p:nvPr/>
        </p:nvSpPr>
        <p:spPr>
          <a:xfrm>
            <a:off x="5238360" y="3333240"/>
            <a:ext cx="1958760" cy="81144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Convolution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8" name="Straight Arrow Connector 25">
            <a:extLst>
              <a:ext uri="{FF2B5EF4-FFF2-40B4-BE49-F238E27FC236}">
                <a16:creationId xmlns:a16="http://schemas.microsoft.com/office/drawing/2014/main" id="{76084254-9430-7C56-95A1-EBBF8B550962}"/>
              </a:ext>
            </a:extLst>
          </p:cNvPr>
          <p:cNvCxnSpPr>
            <a:stCxn id="27" idx="2"/>
            <a:endCxn id="40" idx="0"/>
          </p:cNvCxnSpPr>
          <p:nvPr/>
        </p:nvCxnSpPr>
        <p:spPr>
          <a:xfrm>
            <a:off x="6217560" y="4145040"/>
            <a:ext cx="360" cy="58212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29" name="Rectangle 26">
            <a:extLst>
              <a:ext uri="{FF2B5EF4-FFF2-40B4-BE49-F238E27FC236}">
                <a16:creationId xmlns:a16="http://schemas.microsoft.com/office/drawing/2014/main" id="{998734D4-01BE-86E6-A4D7-00409DBF31CB}"/>
              </a:ext>
            </a:extLst>
          </p:cNvPr>
          <p:cNvSpPr/>
          <p:nvPr/>
        </p:nvSpPr>
        <p:spPr>
          <a:xfrm>
            <a:off x="7891920" y="5783400"/>
            <a:ext cx="1883520" cy="4219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Flatten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0" name="Connector: Elbow 28">
            <a:extLst>
              <a:ext uri="{FF2B5EF4-FFF2-40B4-BE49-F238E27FC236}">
                <a16:creationId xmlns:a16="http://schemas.microsoft.com/office/drawing/2014/main" id="{7AEC2282-7F49-011A-1DDE-E2529A31556F}"/>
              </a:ext>
            </a:extLst>
          </p:cNvPr>
          <p:cNvCxnSpPr>
            <a:stCxn id="40" idx="2"/>
          </p:cNvCxnSpPr>
          <p:nvPr/>
        </p:nvCxnSpPr>
        <p:spPr>
          <a:xfrm rot="16200000" flipH="1">
            <a:off x="6682770" y="4785570"/>
            <a:ext cx="744120" cy="1674180"/>
          </a:xfrm>
          <a:prstGeom prst="bentConnector2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6EA4BC1-5C34-BD66-58D8-2011D3C44B31}"/>
              </a:ext>
            </a:extLst>
          </p:cNvPr>
          <p:cNvCxnSpPr>
            <a:stCxn id="29" idx="3"/>
            <a:endCxn id="24" idx="1"/>
          </p:cNvCxnSpPr>
          <p:nvPr/>
        </p:nvCxnSpPr>
        <p:spPr>
          <a:xfrm flipV="1">
            <a:off x="9775440" y="5469120"/>
            <a:ext cx="1183320" cy="525600"/>
          </a:xfrm>
          <a:prstGeom prst="bentConnector2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cxnSp>
        <p:nvCxnSpPr>
          <p:cNvPr id="32" name="Straight Arrow Connector 48">
            <a:extLst>
              <a:ext uri="{FF2B5EF4-FFF2-40B4-BE49-F238E27FC236}">
                <a16:creationId xmlns:a16="http://schemas.microsoft.com/office/drawing/2014/main" id="{7B9F5368-5A71-E250-CFC8-9234939BEB8C}"/>
              </a:ext>
            </a:extLst>
          </p:cNvPr>
          <p:cNvCxnSpPr/>
          <p:nvPr/>
        </p:nvCxnSpPr>
        <p:spPr>
          <a:xfrm>
            <a:off x="4326480" y="932760"/>
            <a:ext cx="813600" cy="2376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cxnSp>
        <p:nvCxnSpPr>
          <p:cNvPr id="33" name="Straight Arrow Connector 54">
            <a:extLst>
              <a:ext uri="{FF2B5EF4-FFF2-40B4-BE49-F238E27FC236}">
                <a16:creationId xmlns:a16="http://schemas.microsoft.com/office/drawing/2014/main" id="{9B4D7153-8904-9482-1B0C-047286C5C25F}"/>
              </a:ext>
            </a:extLst>
          </p:cNvPr>
          <p:cNvCxnSpPr/>
          <p:nvPr/>
        </p:nvCxnSpPr>
        <p:spPr>
          <a:xfrm flipV="1">
            <a:off x="4366800" y="1188360"/>
            <a:ext cx="773280" cy="50616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34" name="TextBox 57">
            <a:extLst>
              <a:ext uri="{FF2B5EF4-FFF2-40B4-BE49-F238E27FC236}">
                <a16:creationId xmlns:a16="http://schemas.microsoft.com/office/drawing/2014/main" id="{3A2FAF97-8AE8-569A-EBE7-8DC6E355D21E}"/>
              </a:ext>
            </a:extLst>
          </p:cNvPr>
          <p:cNvSpPr/>
          <p:nvPr/>
        </p:nvSpPr>
        <p:spPr>
          <a:xfrm>
            <a:off x="11066760" y="1557720"/>
            <a:ext cx="7678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mobil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TextBox 63">
            <a:extLst>
              <a:ext uri="{FF2B5EF4-FFF2-40B4-BE49-F238E27FC236}">
                <a16:creationId xmlns:a16="http://schemas.microsoft.com/office/drawing/2014/main" id="{88256E5E-E3FE-D652-46E8-B4BB935A9BA1}"/>
              </a:ext>
            </a:extLst>
          </p:cNvPr>
          <p:cNvSpPr/>
          <p:nvPr/>
        </p:nvSpPr>
        <p:spPr>
          <a:xfrm>
            <a:off x="10234440" y="1557720"/>
            <a:ext cx="822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motor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Right Brace 67">
            <a:extLst>
              <a:ext uri="{FF2B5EF4-FFF2-40B4-BE49-F238E27FC236}">
                <a16:creationId xmlns:a16="http://schemas.microsoft.com/office/drawing/2014/main" id="{7C0B7DD2-53A0-A135-10C3-F7B08FC05E15}"/>
              </a:ext>
            </a:extLst>
          </p:cNvPr>
          <p:cNvSpPr/>
          <p:nvPr/>
        </p:nvSpPr>
        <p:spPr>
          <a:xfrm>
            <a:off x="7282440" y="1135800"/>
            <a:ext cx="645120" cy="3831480"/>
          </a:xfrm>
          <a:prstGeom prst="rightBrace">
            <a:avLst>
              <a:gd name="adj1" fmla="val 8333"/>
              <a:gd name="adj2" fmla="val 50000"/>
            </a:avLst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TextBox 74">
            <a:extLst>
              <a:ext uri="{FF2B5EF4-FFF2-40B4-BE49-F238E27FC236}">
                <a16:creationId xmlns:a16="http://schemas.microsoft.com/office/drawing/2014/main" id="{A932D949-3ACB-A761-C042-E00869AFB7D5}"/>
              </a:ext>
            </a:extLst>
          </p:cNvPr>
          <p:cNvSpPr/>
          <p:nvPr/>
        </p:nvSpPr>
        <p:spPr>
          <a:xfrm>
            <a:off x="7983000" y="2420280"/>
            <a:ext cx="1250640" cy="16297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Dapat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dilakukan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proses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ini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secara</a:t>
            </a:r>
            <a:r>
              <a:rPr lang="en-US" sz="2000" b="0" strike="noStrike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000" b="0" strike="noStrike" spc="-1" dirty="0" err="1" smtClean="0">
                <a:solidFill>
                  <a:srgbClr val="000000"/>
                </a:solidFill>
                <a:latin typeface="Calibri"/>
              </a:rPr>
              <a:t>berulang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Rectangle: Rounded Corners 83">
            <a:extLst>
              <a:ext uri="{FF2B5EF4-FFF2-40B4-BE49-F238E27FC236}">
                <a16:creationId xmlns:a16="http://schemas.microsoft.com/office/drawing/2014/main" id="{4E0A1947-8410-1496-3ECB-017B4A3CB8F1}"/>
              </a:ext>
            </a:extLst>
          </p:cNvPr>
          <p:cNvSpPr/>
          <p:nvPr/>
        </p:nvSpPr>
        <p:spPr>
          <a:xfrm>
            <a:off x="5238360" y="2153160"/>
            <a:ext cx="1958760" cy="596520"/>
          </a:xfrm>
          <a:prstGeom prst="roundRect">
            <a:avLst>
              <a:gd name="adj" fmla="val 16667"/>
            </a:avLst>
          </a:prstGeom>
          <a:solidFill>
            <a:srgbClr val="48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Max Pooling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9" name="Straight Arrow Connector 84">
            <a:extLst>
              <a:ext uri="{FF2B5EF4-FFF2-40B4-BE49-F238E27FC236}">
                <a16:creationId xmlns:a16="http://schemas.microsoft.com/office/drawing/2014/main" id="{87721929-31E2-CD41-7415-01E11BA9D4F9}"/>
              </a:ext>
            </a:extLst>
          </p:cNvPr>
          <p:cNvCxnSpPr>
            <a:stCxn id="38" idx="2"/>
            <a:endCxn id="27" idx="0"/>
          </p:cNvCxnSpPr>
          <p:nvPr/>
        </p:nvCxnSpPr>
        <p:spPr>
          <a:xfrm>
            <a:off x="6217560" y="2750040"/>
            <a:ext cx="360" cy="583560"/>
          </a:xfrm>
          <a:prstGeom prst="straightConnector1">
            <a:avLst/>
          </a:prstGeom>
          <a:ln w="38100">
            <a:solidFill>
              <a:srgbClr val="4472C4"/>
            </a:solidFill>
            <a:tailEnd type="triangle" w="med" len="med"/>
          </a:ln>
        </p:spPr>
      </p:cxnSp>
      <p:sp>
        <p:nvSpPr>
          <p:cNvPr id="40" name="Rectangle: Rounded Corners 88">
            <a:extLst>
              <a:ext uri="{FF2B5EF4-FFF2-40B4-BE49-F238E27FC236}">
                <a16:creationId xmlns:a16="http://schemas.microsoft.com/office/drawing/2014/main" id="{A391AEA1-197E-A074-BC8D-B724E5C0F656}"/>
              </a:ext>
            </a:extLst>
          </p:cNvPr>
          <p:cNvSpPr/>
          <p:nvPr/>
        </p:nvSpPr>
        <p:spPr>
          <a:xfrm>
            <a:off x="5238360" y="4727160"/>
            <a:ext cx="1958760" cy="523440"/>
          </a:xfrm>
          <a:prstGeom prst="roundRect">
            <a:avLst>
              <a:gd name="adj" fmla="val 16667"/>
            </a:avLst>
          </a:prstGeom>
          <a:solidFill>
            <a:srgbClr val="48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Max Pooling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B2BDA736-C8AF-9658-966D-8BA4B39DE36B}"/>
              </a:ext>
            </a:extLst>
          </p:cNvPr>
          <p:cNvSpPr/>
          <p:nvPr/>
        </p:nvSpPr>
        <p:spPr>
          <a:xfrm>
            <a:off x="9665280" y="3533040"/>
            <a:ext cx="2475720" cy="361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Fully connected layer</a:t>
            </a:r>
            <a:endParaRPr lang="en-US" sz="2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9316" t="13815" r="31435"/>
          <a:stretch/>
        </p:blipFill>
        <p:spPr>
          <a:xfrm>
            <a:off x="3358061" y="1368830"/>
            <a:ext cx="898693" cy="78433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/>
          <a:srcRect r="70458"/>
          <a:stretch/>
        </p:blipFill>
        <p:spPr>
          <a:xfrm>
            <a:off x="3321152" y="484815"/>
            <a:ext cx="727065" cy="7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9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KERNEL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2175D-3199-8B16-C563-F1DE21ECA1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9" name="图片 5">
            <a:extLst>
              <a:ext uri="{FF2B5EF4-FFF2-40B4-BE49-F238E27FC236}">
                <a16:creationId xmlns:a16="http://schemas.microsoft.com/office/drawing/2014/main" id="{1B5F6B39-1285-EECC-ABD8-BC2CE3EC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48" y="2189510"/>
            <a:ext cx="3315146" cy="3629918"/>
          </a:xfrm>
          <a:prstGeom prst="rect">
            <a:avLst/>
          </a:prstGeom>
        </p:spPr>
      </p:pic>
      <p:graphicFrame>
        <p:nvGraphicFramePr>
          <p:cNvPr id="10" name="內容版面配置區 3">
            <a:extLst>
              <a:ext uri="{FF2B5EF4-FFF2-40B4-BE49-F238E27FC236}">
                <a16:creationId xmlns:a16="http://schemas.microsoft.com/office/drawing/2014/main" id="{9674EB2F-BB8D-6305-60C8-119093B7BE2D}"/>
              </a:ext>
            </a:extLst>
          </p:cNvPr>
          <p:cNvGraphicFramePr/>
          <p:nvPr>
            <p:extLst/>
          </p:nvPr>
        </p:nvGraphicFramePr>
        <p:xfrm>
          <a:off x="4796076" y="2947603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文字方塊 4">
            <a:extLst>
              <a:ext uri="{FF2B5EF4-FFF2-40B4-BE49-F238E27FC236}">
                <a16:creationId xmlns:a16="http://schemas.microsoft.com/office/drawing/2014/main" id="{D8F5F8A3-E012-4140-2639-91D8EBA9D313}"/>
              </a:ext>
            </a:extLst>
          </p:cNvPr>
          <p:cNvSpPr/>
          <p:nvPr/>
        </p:nvSpPr>
        <p:spPr>
          <a:xfrm>
            <a:off x="5059596" y="5800963"/>
            <a:ext cx="2346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I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3A566178-D61C-D532-D361-E3909EA4BC96}"/>
              </a:ext>
            </a:extLst>
          </p:cNvPr>
          <p:cNvGraphicFramePr/>
          <p:nvPr>
            <p:extLst/>
          </p:nvPr>
        </p:nvGraphicFramePr>
        <p:xfrm>
          <a:off x="8760036" y="3422803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文字方塊 6">
            <a:extLst>
              <a:ext uri="{FF2B5EF4-FFF2-40B4-BE49-F238E27FC236}">
                <a16:creationId xmlns:a16="http://schemas.microsoft.com/office/drawing/2014/main" id="{823EDC19-C9E0-8DBC-4811-A20382AE3717}"/>
              </a:ext>
            </a:extLst>
          </p:cNvPr>
          <p:cNvSpPr/>
          <p:nvPr/>
        </p:nvSpPr>
        <p:spPr>
          <a:xfrm>
            <a:off x="8847516" y="5002123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K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">
                <a:extLst>
                  <a:ext uri="{FF2B5EF4-FFF2-40B4-BE49-F238E27FC236}">
                    <a16:creationId xmlns:a16="http://schemas.microsoft.com/office/drawing/2014/main" id="{58EBA6EC-229B-B620-6B45-CC573EF463C1}"/>
                  </a:ext>
                </a:extLst>
              </p:cNvPr>
              <p:cNvSpPr txBox="1"/>
              <p:nvPr/>
            </p:nvSpPr>
            <p:spPr>
              <a:xfrm>
                <a:off x="3762876" y="1597243"/>
                <a:ext cx="6959880" cy="89568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" name="TextBox 1">
                <a:extLst>
                  <a:ext uri="{FF2B5EF4-FFF2-40B4-BE49-F238E27FC236}">
                    <a16:creationId xmlns:a16="http://schemas.microsoft.com/office/drawing/2014/main" id="{58EBA6EC-229B-B620-6B45-CC573EF46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876" y="1597243"/>
                <a:ext cx="6959880" cy="895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6">
            <a:extLst>
              <a:ext uri="{FF2B5EF4-FFF2-40B4-BE49-F238E27FC236}">
                <a16:creationId xmlns:a16="http://schemas.microsoft.com/office/drawing/2014/main" id="{017D41E0-FA12-818E-82D9-E9759FDF0746}"/>
              </a:ext>
            </a:extLst>
          </p:cNvPr>
          <p:cNvSpPr/>
          <p:nvPr/>
        </p:nvSpPr>
        <p:spPr>
          <a:xfrm>
            <a:off x="7405716" y="3841843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*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682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process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3" name="Google Shape;459;p75">
            <a:extLst>
              <a:ext uri="{FF2B5EF4-FFF2-40B4-BE49-F238E27FC236}">
                <a16:creationId xmlns:a16="http://schemas.microsoft.com/office/drawing/2014/main" id="{86388AE1-49D9-3731-98E1-8EB9B4A0F765}"/>
              </a:ext>
            </a:extLst>
          </p:cNvPr>
          <p:cNvGraphicFramePr/>
          <p:nvPr>
            <p:extLst/>
          </p:nvPr>
        </p:nvGraphicFramePr>
        <p:xfrm>
          <a:off x="1756771" y="2054160"/>
          <a:ext cx="3147120" cy="2982960"/>
        </p:xfrm>
        <a:graphic>
          <a:graphicData uri="http://schemas.openxmlformats.org/drawingml/2006/table">
            <a:tbl>
              <a:tblPr/>
              <a:tblGrid>
                <a:gridCol w="52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omfortaa"/>
                          <a:ea typeface="Comfortaa"/>
                        </a:rPr>
                        <a:t>0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Google Shape;460;p75">
            <a:extLst>
              <a:ext uri="{FF2B5EF4-FFF2-40B4-BE49-F238E27FC236}">
                <a16:creationId xmlns:a16="http://schemas.microsoft.com/office/drawing/2014/main" id="{324E144E-FB73-D3DE-4F31-8344267A7C61}"/>
              </a:ext>
            </a:extLst>
          </p:cNvPr>
          <p:cNvGraphicFramePr/>
          <p:nvPr>
            <p:extLst/>
          </p:nvPr>
        </p:nvGraphicFramePr>
        <p:xfrm>
          <a:off x="5515531" y="2857680"/>
          <a:ext cx="1378080" cy="1142640"/>
        </p:xfrm>
        <a:graphic>
          <a:graphicData uri="http://schemas.openxmlformats.org/drawingml/2006/table">
            <a:tbl>
              <a:tblPr/>
              <a:tblGrid>
                <a:gridCol w="459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Google Shape;461;p75">
            <a:extLst>
              <a:ext uri="{FF2B5EF4-FFF2-40B4-BE49-F238E27FC236}">
                <a16:creationId xmlns:a16="http://schemas.microsoft.com/office/drawing/2014/main" id="{BE453FDB-D3E6-5657-5792-8A4E1B2D34D1}"/>
              </a:ext>
            </a:extLst>
          </p:cNvPr>
          <p:cNvGraphicFramePr/>
          <p:nvPr>
            <p:extLst/>
          </p:nvPr>
        </p:nvGraphicFramePr>
        <p:xfrm>
          <a:off x="7631611" y="2628000"/>
          <a:ext cx="1896480" cy="1523520"/>
        </p:xfrm>
        <a:graphic>
          <a:graphicData uri="http://schemas.openxmlformats.org/drawingml/2006/table">
            <a:tbl>
              <a:tblPr/>
              <a:tblGrid>
                <a:gridCol w="47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8720">
                      <a:solidFill>
                        <a:srgbClr val="9E9E9E"/>
                      </a:solidFill>
                    </a:lnL>
                    <a:lnR w="18720">
                      <a:solidFill>
                        <a:srgbClr val="9E9E9E"/>
                      </a:solidFill>
                    </a:lnR>
                    <a:lnT w="18720">
                      <a:solidFill>
                        <a:srgbClr val="9E9E9E"/>
                      </a:solidFill>
                    </a:lnT>
                    <a:lnB w="18720">
                      <a:solidFill>
                        <a:srgbClr val="9E9E9E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Google Shape;462;p75">
            <a:extLst>
              <a:ext uri="{FF2B5EF4-FFF2-40B4-BE49-F238E27FC236}">
                <a16:creationId xmlns:a16="http://schemas.microsoft.com/office/drawing/2014/main" id="{0788CE17-AC5A-D292-7701-6A668E79545A}"/>
              </a:ext>
            </a:extLst>
          </p:cNvPr>
          <p:cNvSpPr/>
          <p:nvPr/>
        </p:nvSpPr>
        <p:spPr>
          <a:xfrm>
            <a:off x="5080291" y="3177000"/>
            <a:ext cx="358920" cy="73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Calibri"/>
              </a:rPr>
              <a:t>*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Google Shape;463;p75">
            <a:extLst>
              <a:ext uri="{FF2B5EF4-FFF2-40B4-BE49-F238E27FC236}">
                <a16:creationId xmlns:a16="http://schemas.microsoft.com/office/drawing/2014/main" id="{09FC23C6-F067-E28C-C64B-E2BD0456C6F5}"/>
              </a:ext>
            </a:extLst>
          </p:cNvPr>
          <p:cNvSpPr/>
          <p:nvPr/>
        </p:nvSpPr>
        <p:spPr>
          <a:xfrm>
            <a:off x="7004131" y="3177000"/>
            <a:ext cx="358920" cy="73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=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Google Shape;464;p75">
            <a:extLst>
              <a:ext uri="{FF2B5EF4-FFF2-40B4-BE49-F238E27FC236}">
                <a16:creationId xmlns:a16="http://schemas.microsoft.com/office/drawing/2014/main" id="{853F608F-8D1F-5D12-BAF9-BEB83AE398C3}"/>
              </a:ext>
            </a:extLst>
          </p:cNvPr>
          <p:cNvSpPr/>
          <p:nvPr/>
        </p:nvSpPr>
        <p:spPr>
          <a:xfrm>
            <a:off x="2595571" y="5450400"/>
            <a:ext cx="1142640" cy="1142640"/>
          </a:xfrm>
          <a:prstGeom prst="rect">
            <a:avLst/>
          </a:prstGeom>
          <a:solidFill>
            <a:srgbClr val="FFFFFF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Google Shape;465;p75">
            <a:extLst>
              <a:ext uri="{FF2B5EF4-FFF2-40B4-BE49-F238E27FC236}">
                <a16:creationId xmlns:a16="http://schemas.microsoft.com/office/drawing/2014/main" id="{32CDEB43-0155-75F7-C41D-5C97E0551AAA}"/>
              </a:ext>
            </a:extLst>
          </p:cNvPr>
          <p:cNvSpPr/>
          <p:nvPr/>
        </p:nvSpPr>
        <p:spPr>
          <a:xfrm>
            <a:off x="3167251" y="5450400"/>
            <a:ext cx="570960" cy="1142640"/>
          </a:xfrm>
          <a:prstGeom prst="rect">
            <a:avLst/>
          </a:prstGeom>
          <a:solidFill>
            <a:srgbClr val="000000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Google Shape;466;p75">
            <a:extLst>
              <a:ext uri="{FF2B5EF4-FFF2-40B4-BE49-F238E27FC236}">
                <a16:creationId xmlns:a16="http://schemas.microsoft.com/office/drawing/2014/main" id="{DDFF65CE-D0F6-A3B2-AB17-1CB9E5A57DC1}"/>
              </a:ext>
            </a:extLst>
          </p:cNvPr>
          <p:cNvSpPr/>
          <p:nvPr/>
        </p:nvSpPr>
        <p:spPr>
          <a:xfrm>
            <a:off x="8175571" y="5450400"/>
            <a:ext cx="1142640" cy="1142640"/>
          </a:xfrm>
          <a:prstGeom prst="rect">
            <a:avLst/>
          </a:prstGeom>
          <a:solidFill>
            <a:srgbClr val="000000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Google Shape;467;p75">
            <a:extLst>
              <a:ext uri="{FF2B5EF4-FFF2-40B4-BE49-F238E27FC236}">
                <a16:creationId xmlns:a16="http://schemas.microsoft.com/office/drawing/2014/main" id="{9D8AD801-4D13-7263-ED67-A6C261BD9358}"/>
              </a:ext>
            </a:extLst>
          </p:cNvPr>
          <p:cNvSpPr/>
          <p:nvPr/>
        </p:nvSpPr>
        <p:spPr>
          <a:xfrm>
            <a:off x="8461411" y="5450400"/>
            <a:ext cx="570960" cy="1142640"/>
          </a:xfrm>
          <a:prstGeom prst="rect">
            <a:avLst/>
          </a:prstGeom>
          <a:solidFill>
            <a:srgbClr val="FFFFFF"/>
          </a:solidFill>
          <a:ln w="9525">
            <a:solidFill>
              <a:srgbClr val="44546A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Google Shape;468;p75">
            <a:extLst>
              <a:ext uri="{FF2B5EF4-FFF2-40B4-BE49-F238E27FC236}">
                <a16:creationId xmlns:a16="http://schemas.microsoft.com/office/drawing/2014/main" id="{3F2C16A1-75DD-0CCF-830E-4B619467FE24}"/>
              </a:ext>
            </a:extLst>
          </p:cNvPr>
          <p:cNvSpPr/>
          <p:nvPr/>
        </p:nvSpPr>
        <p:spPr>
          <a:xfrm>
            <a:off x="2515291" y="1438200"/>
            <a:ext cx="1629720" cy="62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rgbClr val="000000"/>
                </a:solidFill>
                <a:latin typeface="Comfortaa"/>
                <a:ea typeface="Comfortaa"/>
              </a:rPr>
              <a:t>Image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Google Shape;469;p75">
            <a:extLst>
              <a:ext uri="{FF2B5EF4-FFF2-40B4-BE49-F238E27FC236}">
                <a16:creationId xmlns:a16="http://schemas.microsoft.com/office/drawing/2014/main" id="{D01792EE-8590-5070-F392-F4D7EC9E2FCD}"/>
              </a:ext>
            </a:extLst>
          </p:cNvPr>
          <p:cNvSpPr/>
          <p:nvPr/>
        </p:nvSpPr>
        <p:spPr>
          <a:xfrm>
            <a:off x="5452531" y="2054160"/>
            <a:ext cx="1629720" cy="62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Comfortaa"/>
                <a:ea typeface="Comfortaa"/>
              </a:rPr>
              <a:t>Filter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Google Shape;470;p75">
            <a:extLst>
              <a:ext uri="{FF2B5EF4-FFF2-40B4-BE49-F238E27FC236}">
                <a16:creationId xmlns:a16="http://schemas.microsoft.com/office/drawing/2014/main" id="{D2946301-F352-E978-9689-7F6A43C989E5}"/>
              </a:ext>
            </a:extLst>
          </p:cNvPr>
          <p:cNvSpPr/>
          <p:nvPr/>
        </p:nvSpPr>
        <p:spPr>
          <a:xfrm>
            <a:off x="6893611" y="1471680"/>
            <a:ext cx="3609389" cy="97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000" b="0" strike="noStrike" spc="-1" dirty="0">
                <a:solidFill>
                  <a:srgbClr val="000000"/>
                </a:solidFill>
                <a:latin typeface="Comfortaa"/>
                <a:ea typeface="Comfortaa"/>
              </a:rPr>
              <a:t>Convoluted Feature (Activation Map)</a:t>
            </a:r>
            <a:endParaRPr lang="en-US" sz="3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0347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PROCESS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EB2547-E884-BD17-A7E4-4796431B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84" y="1528355"/>
            <a:ext cx="10122632" cy="51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CONVOLUTED FEATURE </a:t>
            </a:r>
            <a:r>
              <a:rPr lang="en-US" dirty="0" err="1"/>
              <a:t>SIZe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400" b="0" strike="noStrike" spc="-1" dirty="0">
                <a:solidFill>
                  <a:schemeClr val="dk1"/>
                </a:solidFill>
                <a:ea typeface="Calibri"/>
              </a:rPr>
              <a:t>The size of the output image resulting from the convolution process can be calculated using the following formula:</a:t>
            </a: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pc="-1" dirty="0">
              <a:solidFill>
                <a:schemeClr val="dk1"/>
              </a:solidFill>
              <a:latin typeface="Calibri"/>
              <a:ea typeface="Calibri"/>
            </a:endParaRPr>
          </a:p>
          <a:p>
            <a:pPr marL="0" indent="0">
              <a:lnSpc>
                <a:spcPct val="100000"/>
              </a:lnSpc>
              <a:spcBef>
                <a:spcPts val="799"/>
              </a:spcBef>
              <a:buNone/>
            </a:pP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				Example: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((</a:t>
            </a:r>
            <a:r>
              <a:rPr lang="en" sz="3200" b="1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N</a:t>
            </a: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 - </a:t>
            </a:r>
            <a:r>
              <a:rPr lang="en" sz="3200" b="1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F</a:t>
            </a: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)/</a:t>
            </a:r>
            <a:r>
              <a:rPr lang="en" sz="3200" b="1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s</a:t>
            </a:r>
            <a:r>
              <a:rPr lang="en" sz="3200" b="1" strike="noStrike" spc="-1" dirty="0">
                <a:solidFill>
                  <a:schemeClr val="dk1"/>
                </a:solidFill>
                <a:latin typeface="Calibri"/>
                <a:ea typeface="Calibri"/>
              </a:rPr>
              <a:t>) + 1	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		stride =1 </a:t>
            </a:r>
            <a:r>
              <a:rPr lang="en" sz="2400" b="0" strike="noStrike" spc="-1" dirty="0">
                <a:solidFill>
                  <a:schemeClr val="dk1"/>
                </a:solidFill>
                <a:latin typeface="Wingdings"/>
                <a:ea typeface="Calibri"/>
              </a:rPr>
              <a:t>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 ((5-3)/1) + 1 = 3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" sz="2400" b="0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N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: input size			stride= 2 </a:t>
            </a:r>
            <a:r>
              <a:rPr lang="en" sz="2400" b="0" strike="noStrike" spc="-1" dirty="0">
                <a:solidFill>
                  <a:schemeClr val="dk1"/>
                </a:solidFill>
                <a:latin typeface="Wingdings"/>
                <a:ea typeface="Calibri"/>
              </a:rPr>
              <a:t>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 ((5-3)/2) + 1 = 2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" sz="2400" b="0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F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: filter size					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" sz="2400" b="0" i="1" strike="noStrike" spc="-1" dirty="0">
                <a:solidFill>
                  <a:schemeClr val="dk1"/>
                </a:solidFill>
                <a:latin typeface="Calibri"/>
                <a:ea typeface="Calibri"/>
              </a:rPr>
              <a:t>s</a:t>
            </a:r>
            <a:r>
              <a:rPr lang="en" sz="2400" b="0" strike="noStrike" spc="-1" dirty="0">
                <a:solidFill>
                  <a:schemeClr val="dk1"/>
                </a:solidFill>
                <a:latin typeface="Calibri"/>
                <a:ea typeface="Calibri"/>
              </a:rPr>
              <a:t>: stride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" sz="2000" b="0" i="1" strike="noStrike" spc="-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ea typeface="Calibri"/>
              </a:rPr>
              <a:t>Stride adalah besarnya step yang digunakan ketika melakukan sliding filter</a:t>
            </a:r>
            <a:endParaRPr lang="en-US" sz="2000" b="0" strike="noStrike" spc="-1" dirty="0">
              <a:solidFill>
                <a:schemeClr val="accent5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22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</a:t>
            </a:r>
            <a:r>
              <a:rPr lang="en-US" dirty="0"/>
              <a:t>process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 dirty="0">
                <a:solidFill>
                  <a:srgbClr val="000000"/>
                </a:solidFill>
              </a:rPr>
              <a:t>Parameters: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Input: 6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Filter Kernel:3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Stride</a:t>
            </a:r>
            <a:r>
              <a:rPr lang="en-US" sz="2000" spc="-1" dirty="0">
                <a:solidFill>
                  <a:srgbClr val="000000"/>
                </a:solidFill>
              </a:rPr>
              <a:t>:1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3" name="內容版面配置區 3">
            <a:extLst>
              <a:ext uri="{FF2B5EF4-FFF2-40B4-BE49-F238E27FC236}">
                <a16:creationId xmlns:a16="http://schemas.microsoft.com/office/drawing/2014/main" id="{53886D81-3A85-E9F9-38DB-0C0383D00A29}"/>
              </a:ext>
            </a:extLst>
          </p:cNvPr>
          <p:cNvGraphicFramePr/>
          <p:nvPr>
            <p:extLst/>
          </p:nvPr>
        </p:nvGraphicFramePr>
        <p:xfrm>
          <a:off x="4186411" y="2345818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DD061FB2-5274-DC72-2E48-4E71A226804B}"/>
              </a:ext>
            </a:extLst>
          </p:cNvPr>
          <p:cNvSpPr/>
          <p:nvPr/>
        </p:nvSpPr>
        <p:spPr>
          <a:xfrm>
            <a:off x="4449931" y="5336698"/>
            <a:ext cx="2346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Citra 6 x 6 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73AFDD76-0DC0-D07B-B37D-719241D42FB6}"/>
              </a:ext>
            </a:extLst>
          </p:cNvPr>
          <p:cNvGraphicFramePr/>
          <p:nvPr>
            <p:extLst/>
          </p:nvPr>
        </p:nvGraphicFramePr>
        <p:xfrm>
          <a:off x="8459971" y="2015698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6">
            <a:extLst>
              <a:ext uri="{FF2B5EF4-FFF2-40B4-BE49-F238E27FC236}">
                <a16:creationId xmlns:a16="http://schemas.microsoft.com/office/drawing/2014/main" id="{B0F4486B-B809-FCFF-4FDB-FE1EC7C6F6D5}"/>
              </a:ext>
            </a:extLst>
          </p:cNvPr>
          <p:cNvSpPr/>
          <p:nvPr/>
        </p:nvSpPr>
        <p:spPr>
          <a:xfrm>
            <a:off x="9992131" y="2368138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Filter 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2211BA6D-6346-2EB4-40F1-3505D3C68B68}"/>
              </a:ext>
            </a:extLst>
          </p:cNvPr>
          <p:cNvGraphicFramePr/>
          <p:nvPr>
            <p:extLst/>
          </p:nvPr>
        </p:nvGraphicFramePr>
        <p:xfrm>
          <a:off x="8459971" y="3641098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字方塊 8">
            <a:extLst>
              <a:ext uri="{FF2B5EF4-FFF2-40B4-BE49-F238E27FC236}">
                <a16:creationId xmlns:a16="http://schemas.microsoft.com/office/drawing/2014/main" id="{660776B5-DF98-B1CF-D86E-7A5484552215}"/>
              </a:ext>
            </a:extLst>
          </p:cNvPr>
          <p:cNvSpPr/>
          <p:nvPr/>
        </p:nvSpPr>
        <p:spPr>
          <a:xfrm>
            <a:off x="9992131" y="3979498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Filter 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85EC74F2-463C-83F9-6B81-83DC3E9F395D}"/>
              </a:ext>
            </a:extLst>
          </p:cNvPr>
          <p:cNvSpPr/>
          <p:nvPr/>
        </p:nvSpPr>
        <p:spPr>
          <a:xfrm rot="5400000">
            <a:off x="8820331" y="4971298"/>
            <a:ext cx="707760" cy="94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Arial"/>
                <a:ea typeface="ＭＳ Ｐゴシック"/>
              </a:rPr>
              <a:t>……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334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 </a:t>
            </a:r>
            <a:r>
              <a:rPr lang="en-US" dirty="0"/>
              <a:t>process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 dirty="0">
                <a:solidFill>
                  <a:srgbClr val="000000"/>
                </a:solidFill>
              </a:rPr>
              <a:t>Parameters: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Input: 6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Filter Kernel:3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Stride</a:t>
            </a:r>
            <a:r>
              <a:rPr lang="en-US" sz="2000" spc="-1" dirty="0">
                <a:solidFill>
                  <a:srgbClr val="000000"/>
                </a:solidFill>
              </a:rPr>
              <a:t>:1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13" name="內容版面配置區 3">
            <a:extLst>
              <a:ext uri="{FF2B5EF4-FFF2-40B4-BE49-F238E27FC236}">
                <a16:creationId xmlns:a16="http://schemas.microsoft.com/office/drawing/2014/main" id="{E71F9979-EA98-6B87-F009-F49FA4F64132}"/>
              </a:ext>
            </a:extLst>
          </p:cNvPr>
          <p:cNvGraphicFramePr/>
          <p:nvPr/>
        </p:nvGraphicFramePr>
        <p:xfrm>
          <a:off x="4393440" y="2308680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文字方塊 4">
            <a:extLst>
              <a:ext uri="{FF2B5EF4-FFF2-40B4-BE49-F238E27FC236}">
                <a16:creationId xmlns:a16="http://schemas.microsoft.com/office/drawing/2014/main" id="{881E372E-4ADB-ADD4-E01E-9D42C79C1340}"/>
              </a:ext>
            </a:extLst>
          </p:cNvPr>
          <p:cNvSpPr/>
          <p:nvPr/>
        </p:nvSpPr>
        <p:spPr>
          <a:xfrm>
            <a:off x="4636440" y="5141160"/>
            <a:ext cx="234612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Image 6 x 6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5" name="表格 5">
            <a:extLst>
              <a:ext uri="{FF2B5EF4-FFF2-40B4-BE49-F238E27FC236}">
                <a16:creationId xmlns:a16="http://schemas.microsoft.com/office/drawing/2014/main" id="{B41734F5-5B15-22DF-8B20-AD4CA1A4EC30}"/>
              </a:ext>
            </a:extLst>
          </p:cNvPr>
          <p:cNvGraphicFramePr/>
          <p:nvPr>
            <p:extLst/>
          </p:nvPr>
        </p:nvGraphicFramePr>
        <p:xfrm>
          <a:off x="896990" y="4483800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7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文字方塊 6">
            <a:extLst>
              <a:ext uri="{FF2B5EF4-FFF2-40B4-BE49-F238E27FC236}">
                <a16:creationId xmlns:a16="http://schemas.microsoft.com/office/drawing/2014/main" id="{D03BBA38-3168-1362-8A9B-72B061F44189}"/>
              </a:ext>
            </a:extLst>
          </p:cNvPr>
          <p:cNvSpPr/>
          <p:nvPr/>
        </p:nvSpPr>
        <p:spPr>
          <a:xfrm>
            <a:off x="1071230" y="5894429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Filter 1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矩形 2">
            <a:extLst>
              <a:ext uri="{FF2B5EF4-FFF2-40B4-BE49-F238E27FC236}">
                <a16:creationId xmlns:a16="http://schemas.microsoft.com/office/drawing/2014/main" id="{3F1E2A97-9C8E-0698-FB2E-12E3F98F962F}"/>
              </a:ext>
            </a:extLst>
          </p:cNvPr>
          <p:cNvSpPr/>
          <p:nvPr/>
        </p:nvSpPr>
        <p:spPr>
          <a:xfrm>
            <a:off x="4393440" y="230868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" name="橢圓 11">
            <a:extLst>
              <a:ext uri="{FF2B5EF4-FFF2-40B4-BE49-F238E27FC236}">
                <a16:creationId xmlns:a16="http://schemas.microsoft.com/office/drawing/2014/main" id="{A8B47177-C4DC-741E-79E9-6E4387A1E338}"/>
              </a:ext>
            </a:extLst>
          </p:cNvPr>
          <p:cNvSpPr/>
          <p:nvPr/>
        </p:nvSpPr>
        <p:spPr>
          <a:xfrm>
            <a:off x="8130240" y="269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橢圓 12">
            <a:extLst>
              <a:ext uri="{FF2B5EF4-FFF2-40B4-BE49-F238E27FC236}">
                <a16:creationId xmlns:a16="http://schemas.microsoft.com/office/drawing/2014/main" id="{8B3250A1-6870-E158-6C48-7E2B50650EBD}"/>
              </a:ext>
            </a:extLst>
          </p:cNvPr>
          <p:cNvSpPr/>
          <p:nvPr/>
        </p:nvSpPr>
        <p:spPr>
          <a:xfrm>
            <a:off x="8971920" y="269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橢圓 13">
            <a:extLst>
              <a:ext uri="{FF2B5EF4-FFF2-40B4-BE49-F238E27FC236}">
                <a16:creationId xmlns:a16="http://schemas.microsoft.com/office/drawing/2014/main" id="{50933A61-348B-1EBB-8C0C-16047A946E54}"/>
              </a:ext>
            </a:extLst>
          </p:cNvPr>
          <p:cNvSpPr/>
          <p:nvPr/>
        </p:nvSpPr>
        <p:spPr>
          <a:xfrm>
            <a:off x="9813240" y="2697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橢圓 14">
            <a:extLst>
              <a:ext uri="{FF2B5EF4-FFF2-40B4-BE49-F238E27FC236}">
                <a16:creationId xmlns:a16="http://schemas.microsoft.com/office/drawing/2014/main" id="{04DD4FBA-11F6-EADF-8B72-DAEACA7BD31C}"/>
              </a:ext>
            </a:extLst>
          </p:cNvPr>
          <p:cNvSpPr/>
          <p:nvPr/>
        </p:nvSpPr>
        <p:spPr>
          <a:xfrm>
            <a:off x="10654560" y="2697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橢圓 15">
            <a:extLst>
              <a:ext uri="{FF2B5EF4-FFF2-40B4-BE49-F238E27FC236}">
                <a16:creationId xmlns:a16="http://schemas.microsoft.com/office/drawing/2014/main" id="{0030AE53-5A15-6C83-DBAB-56ACEBE42ABC}"/>
              </a:ext>
            </a:extLst>
          </p:cNvPr>
          <p:cNvSpPr/>
          <p:nvPr/>
        </p:nvSpPr>
        <p:spPr>
          <a:xfrm>
            <a:off x="8130240" y="3497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橢圓 16">
            <a:extLst>
              <a:ext uri="{FF2B5EF4-FFF2-40B4-BE49-F238E27FC236}">
                <a16:creationId xmlns:a16="http://schemas.microsoft.com/office/drawing/2014/main" id="{D16B2414-2E19-E2C7-8AF6-F15CC9163801}"/>
              </a:ext>
            </a:extLst>
          </p:cNvPr>
          <p:cNvSpPr/>
          <p:nvPr/>
        </p:nvSpPr>
        <p:spPr>
          <a:xfrm>
            <a:off x="8971920" y="3497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橢圓 17">
            <a:extLst>
              <a:ext uri="{FF2B5EF4-FFF2-40B4-BE49-F238E27FC236}">
                <a16:creationId xmlns:a16="http://schemas.microsoft.com/office/drawing/2014/main" id="{0BF5BBC0-5F5C-6D06-900E-437C5780D33B}"/>
              </a:ext>
            </a:extLst>
          </p:cNvPr>
          <p:cNvSpPr/>
          <p:nvPr/>
        </p:nvSpPr>
        <p:spPr>
          <a:xfrm>
            <a:off x="9813240" y="3497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橢圓 18">
            <a:extLst>
              <a:ext uri="{FF2B5EF4-FFF2-40B4-BE49-F238E27FC236}">
                <a16:creationId xmlns:a16="http://schemas.microsoft.com/office/drawing/2014/main" id="{F971FCF3-F6C7-DB19-23F1-98740C3FE2F6}"/>
              </a:ext>
            </a:extLst>
          </p:cNvPr>
          <p:cNvSpPr/>
          <p:nvPr/>
        </p:nvSpPr>
        <p:spPr>
          <a:xfrm>
            <a:off x="10654560" y="3497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橢圓 19">
            <a:extLst>
              <a:ext uri="{FF2B5EF4-FFF2-40B4-BE49-F238E27FC236}">
                <a16:creationId xmlns:a16="http://schemas.microsoft.com/office/drawing/2014/main" id="{B3AB1177-E5BE-4CAD-D6B5-71C7DB937BF8}"/>
              </a:ext>
            </a:extLst>
          </p:cNvPr>
          <p:cNvSpPr/>
          <p:nvPr/>
        </p:nvSpPr>
        <p:spPr>
          <a:xfrm>
            <a:off x="8130240" y="435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橢圓 20">
            <a:extLst>
              <a:ext uri="{FF2B5EF4-FFF2-40B4-BE49-F238E27FC236}">
                <a16:creationId xmlns:a16="http://schemas.microsoft.com/office/drawing/2014/main" id="{CCDD0E55-72E2-0C67-48C7-65B39024AD7B}"/>
              </a:ext>
            </a:extLst>
          </p:cNvPr>
          <p:cNvSpPr/>
          <p:nvPr/>
        </p:nvSpPr>
        <p:spPr>
          <a:xfrm>
            <a:off x="8971920" y="435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橢圓 21">
            <a:extLst>
              <a:ext uri="{FF2B5EF4-FFF2-40B4-BE49-F238E27FC236}">
                <a16:creationId xmlns:a16="http://schemas.microsoft.com/office/drawing/2014/main" id="{B5C50FFC-E9DC-2D23-4037-512C2C9E560E}"/>
              </a:ext>
            </a:extLst>
          </p:cNvPr>
          <p:cNvSpPr/>
          <p:nvPr/>
        </p:nvSpPr>
        <p:spPr>
          <a:xfrm>
            <a:off x="9813240" y="435672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橢圓 22">
            <a:extLst>
              <a:ext uri="{FF2B5EF4-FFF2-40B4-BE49-F238E27FC236}">
                <a16:creationId xmlns:a16="http://schemas.microsoft.com/office/drawing/2014/main" id="{159003BB-A5E7-B375-3C2F-76E2BCE9E530}"/>
              </a:ext>
            </a:extLst>
          </p:cNvPr>
          <p:cNvSpPr/>
          <p:nvPr/>
        </p:nvSpPr>
        <p:spPr>
          <a:xfrm>
            <a:off x="10654560" y="435672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橢圓 23">
            <a:extLst>
              <a:ext uri="{FF2B5EF4-FFF2-40B4-BE49-F238E27FC236}">
                <a16:creationId xmlns:a16="http://schemas.microsoft.com/office/drawing/2014/main" id="{CF1E8941-60DD-131C-9844-9815C7FF3D71}"/>
              </a:ext>
            </a:extLst>
          </p:cNvPr>
          <p:cNvSpPr/>
          <p:nvPr/>
        </p:nvSpPr>
        <p:spPr>
          <a:xfrm>
            <a:off x="8139960" y="516960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橢圓 24">
            <a:extLst>
              <a:ext uri="{FF2B5EF4-FFF2-40B4-BE49-F238E27FC236}">
                <a16:creationId xmlns:a16="http://schemas.microsoft.com/office/drawing/2014/main" id="{30DE0CF4-44BF-4FBD-D42E-055AFA4EC93F}"/>
              </a:ext>
            </a:extLst>
          </p:cNvPr>
          <p:cNvSpPr/>
          <p:nvPr/>
        </p:nvSpPr>
        <p:spPr>
          <a:xfrm>
            <a:off x="8971920" y="51566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橢圓 25">
            <a:extLst>
              <a:ext uri="{FF2B5EF4-FFF2-40B4-BE49-F238E27FC236}">
                <a16:creationId xmlns:a16="http://schemas.microsoft.com/office/drawing/2014/main" id="{85BF4C97-B2F4-BB40-216B-C173E9D22FB2}"/>
              </a:ext>
            </a:extLst>
          </p:cNvPr>
          <p:cNvSpPr/>
          <p:nvPr/>
        </p:nvSpPr>
        <p:spPr>
          <a:xfrm>
            <a:off x="9813240" y="51566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橢圓 26">
            <a:extLst>
              <a:ext uri="{FF2B5EF4-FFF2-40B4-BE49-F238E27FC236}">
                <a16:creationId xmlns:a16="http://schemas.microsoft.com/office/drawing/2014/main" id="{ADF4A484-C79F-2C4D-9609-F975BF1FDEFF}"/>
              </a:ext>
            </a:extLst>
          </p:cNvPr>
          <p:cNvSpPr/>
          <p:nvPr/>
        </p:nvSpPr>
        <p:spPr>
          <a:xfrm>
            <a:off x="10654560" y="51566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矩形 27">
            <a:extLst>
              <a:ext uri="{FF2B5EF4-FFF2-40B4-BE49-F238E27FC236}">
                <a16:creationId xmlns:a16="http://schemas.microsoft.com/office/drawing/2014/main" id="{B7241A8F-06C8-E698-7207-0FDE55DC644C}"/>
              </a:ext>
            </a:extLst>
          </p:cNvPr>
          <p:cNvSpPr/>
          <p:nvPr/>
        </p:nvSpPr>
        <p:spPr>
          <a:xfrm>
            <a:off x="4892040" y="2308680"/>
            <a:ext cx="14173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5" name="矩形 28">
            <a:extLst>
              <a:ext uri="{FF2B5EF4-FFF2-40B4-BE49-F238E27FC236}">
                <a16:creationId xmlns:a16="http://schemas.microsoft.com/office/drawing/2014/main" id="{40A64FB3-988E-6624-BB0F-8BEF4C42C332}"/>
              </a:ext>
            </a:extLst>
          </p:cNvPr>
          <p:cNvSpPr/>
          <p:nvPr/>
        </p:nvSpPr>
        <p:spPr>
          <a:xfrm>
            <a:off x="5338080" y="2311920"/>
            <a:ext cx="14173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6" name="矩形 29">
            <a:extLst>
              <a:ext uri="{FF2B5EF4-FFF2-40B4-BE49-F238E27FC236}">
                <a16:creationId xmlns:a16="http://schemas.microsoft.com/office/drawing/2014/main" id="{879E32E3-A754-7190-8130-792630C23E13}"/>
              </a:ext>
            </a:extLst>
          </p:cNvPr>
          <p:cNvSpPr/>
          <p:nvPr/>
        </p:nvSpPr>
        <p:spPr>
          <a:xfrm>
            <a:off x="5841360" y="231516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7" name="矩形 30">
            <a:extLst>
              <a:ext uri="{FF2B5EF4-FFF2-40B4-BE49-F238E27FC236}">
                <a16:creationId xmlns:a16="http://schemas.microsoft.com/office/drawing/2014/main" id="{0D80B64F-1E78-E65F-4F5D-4D13C64CF8DF}"/>
              </a:ext>
            </a:extLst>
          </p:cNvPr>
          <p:cNvSpPr/>
          <p:nvPr/>
        </p:nvSpPr>
        <p:spPr>
          <a:xfrm>
            <a:off x="4393440" y="271980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8" name="矩形 33">
            <a:extLst>
              <a:ext uri="{FF2B5EF4-FFF2-40B4-BE49-F238E27FC236}">
                <a16:creationId xmlns:a16="http://schemas.microsoft.com/office/drawing/2014/main" id="{FFF145BE-BED0-5C1C-0677-28FEB60BFF26}"/>
              </a:ext>
            </a:extLst>
          </p:cNvPr>
          <p:cNvSpPr/>
          <p:nvPr/>
        </p:nvSpPr>
        <p:spPr>
          <a:xfrm>
            <a:off x="4542480" y="1641960"/>
            <a:ext cx="12722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stride=1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矩形 31">
            <a:extLst>
              <a:ext uri="{FF2B5EF4-FFF2-40B4-BE49-F238E27FC236}">
                <a16:creationId xmlns:a16="http://schemas.microsoft.com/office/drawing/2014/main" id="{68D235C7-0F81-EFC6-29F3-3050BF540AA6}"/>
              </a:ext>
            </a:extLst>
          </p:cNvPr>
          <p:cNvSpPr/>
          <p:nvPr/>
        </p:nvSpPr>
        <p:spPr>
          <a:xfrm>
            <a:off x="5841360" y="3677040"/>
            <a:ext cx="1415520" cy="1382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09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Convolution </a:t>
            </a:r>
            <a:r>
              <a:rPr lang="en-US" dirty="0"/>
              <a:t>process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b="0" strike="noStrike" spc="-1" dirty="0">
                <a:solidFill>
                  <a:srgbClr val="000000"/>
                </a:solidFill>
              </a:rPr>
              <a:t>Parameters: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Input: 6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</a:rPr>
              <a:t>Filter Kernel:3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</a:rPr>
              <a:t>Stride</a:t>
            </a:r>
            <a:r>
              <a:rPr lang="en-US" sz="2000" spc="-1" dirty="0">
                <a:solidFill>
                  <a:srgbClr val="000000"/>
                </a:solidFill>
              </a:rPr>
              <a:t>:1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13" name="內容版面配置區 3">
            <a:extLst>
              <a:ext uri="{FF2B5EF4-FFF2-40B4-BE49-F238E27FC236}">
                <a16:creationId xmlns:a16="http://schemas.microsoft.com/office/drawing/2014/main" id="{6055659B-8FAE-6731-8B4A-632E25C8ED9C}"/>
              </a:ext>
            </a:extLst>
          </p:cNvPr>
          <p:cNvGraphicFramePr/>
          <p:nvPr/>
        </p:nvGraphicFramePr>
        <p:xfrm>
          <a:off x="4069800" y="1995480"/>
          <a:ext cx="2872080" cy="2743200"/>
        </p:xfrm>
        <a:graphic>
          <a:graphicData uri="http://schemas.openxmlformats.org/drawingml/2006/table">
            <a:tbl>
              <a:tblPr/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FF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0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文字方塊 4">
            <a:extLst>
              <a:ext uri="{FF2B5EF4-FFF2-40B4-BE49-F238E27FC236}">
                <a16:creationId xmlns:a16="http://schemas.microsoft.com/office/drawing/2014/main" id="{E9944ACA-41B1-B9E4-8FB7-77B3251683F5}"/>
              </a:ext>
            </a:extLst>
          </p:cNvPr>
          <p:cNvSpPr/>
          <p:nvPr/>
        </p:nvSpPr>
        <p:spPr>
          <a:xfrm>
            <a:off x="4333320" y="4876560"/>
            <a:ext cx="234612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Image 6 x 6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橢圓 11">
            <a:extLst>
              <a:ext uri="{FF2B5EF4-FFF2-40B4-BE49-F238E27FC236}">
                <a16:creationId xmlns:a16="http://schemas.microsoft.com/office/drawing/2014/main" id="{20EB9287-6330-0FDF-814F-5CC4D34EC58D}"/>
              </a:ext>
            </a:extLst>
          </p:cNvPr>
          <p:cNvSpPr/>
          <p:nvPr/>
        </p:nvSpPr>
        <p:spPr>
          <a:xfrm>
            <a:off x="7880760" y="20343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橢圓 12">
            <a:extLst>
              <a:ext uri="{FF2B5EF4-FFF2-40B4-BE49-F238E27FC236}">
                <a16:creationId xmlns:a16="http://schemas.microsoft.com/office/drawing/2014/main" id="{FECA0950-FE49-9D4A-CBF8-F3CA0D3DFF60}"/>
              </a:ext>
            </a:extLst>
          </p:cNvPr>
          <p:cNvSpPr/>
          <p:nvPr/>
        </p:nvSpPr>
        <p:spPr>
          <a:xfrm>
            <a:off x="8722080" y="20343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橢圓 13">
            <a:extLst>
              <a:ext uri="{FF2B5EF4-FFF2-40B4-BE49-F238E27FC236}">
                <a16:creationId xmlns:a16="http://schemas.microsoft.com/office/drawing/2014/main" id="{404331C6-4513-6DAB-2F81-DE972AE5B6F3}"/>
              </a:ext>
            </a:extLst>
          </p:cNvPr>
          <p:cNvSpPr/>
          <p:nvPr/>
        </p:nvSpPr>
        <p:spPr>
          <a:xfrm>
            <a:off x="9563400" y="2034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橢圓 14">
            <a:extLst>
              <a:ext uri="{FF2B5EF4-FFF2-40B4-BE49-F238E27FC236}">
                <a16:creationId xmlns:a16="http://schemas.microsoft.com/office/drawing/2014/main" id="{0F8B5F75-5B12-27AE-C304-DE10362C46B8}"/>
              </a:ext>
            </a:extLst>
          </p:cNvPr>
          <p:cNvSpPr/>
          <p:nvPr/>
        </p:nvSpPr>
        <p:spPr>
          <a:xfrm>
            <a:off x="10404720" y="2034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橢圓 15">
            <a:extLst>
              <a:ext uri="{FF2B5EF4-FFF2-40B4-BE49-F238E27FC236}">
                <a16:creationId xmlns:a16="http://schemas.microsoft.com/office/drawing/2014/main" id="{8DFC41B5-914C-6B21-57A8-125ABB4B373D}"/>
              </a:ext>
            </a:extLst>
          </p:cNvPr>
          <p:cNvSpPr/>
          <p:nvPr/>
        </p:nvSpPr>
        <p:spPr>
          <a:xfrm>
            <a:off x="7880760" y="283428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橢圓 16">
            <a:extLst>
              <a:ext uri="{FF2B5EF4-FFF2-40B4-BE49-F238E27FC236}">
                <a16:creationId xmlns:a16="http://schemas.microsoft.com/office/drawing/2014/main" id="{43E3DE22-7082-3A73-4534-B3EA3D66D82D}"/>
              </a:ext>
            </a:extLst>
          </p:cNvPr>
          <p:cNvSpPr/>
          <p:nvPr/>
        </p:nvSpPr>
        <p:spPr>
          <a:xfrm>
            <a:off x="8722080" y="283428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橢圓 17">
            <a:extLst>
              <a:ext uri="{FF2B5EF4-FFF2-40B4-BE49-F238E27FC236}">
                <a16:creationId xmlns:a16="http://schemas.microsoft.com/office/drawing/2014/main" id="{56D2AE89-D64C-4583-E706-4BECE66CD269}"/>
              </a:ext>
            </a:extLst>
          </p:cNvPr>
          <p:cNvSpPr/>
          <p:nvPr/>
        </p:nvSpPr>
        <p:spPr>
          <a:xfrm>
            <a:off x="9563400" y="28342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橢圓 18">
            <a:extLst>
              <a:ext uri="{FF2B5EF4-FFF2-40B4-BE49-F238E27FC236}">
                <a16:creationId xmlns:a16="http://schemas.microsoft.com/office/drawing/2014/main" id="{394883A7-07B0-3C55-F80D-78312E925952}"/>
              </a:ext>
            </a:extLst>
          </p:cNvPr>
          <p:cNvSpPr/>
          <p:nvPr/>
        </p:nvSpPr>
        <p:spPr>
          <a:xfrm>
            <a:off x="10404720" y="28342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橢圓 19">
            <a:extLst>
              <a:ext uri="{FF2B5EF4-FFF2-40B4-BE49-F238E27FC236}">
                <a16:creationId xmlns:a16="http://schemas.microsoft.com/office/drawing/2014/main" id="{D51C218C-1BB0-B5EF-9D3D-915243CCAF8A}"/>
              </a:ext>
            </a:extLst>
          </p:cNvPr>
          <p:cNvSpPr/>
          <p:nvPr/>
        </p:nvSpPr>
        <p:spPr>
          <a:xfrm>
            <a:off x="7880760" y="36932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橢圓 20">
            <a:extLst>
              <a:ext uri="{FF2B5EF4-FFF2-40B4-BE49-F238E27FC236}">
                <a16:creationId xmlns:a16="http://schemas.microsoft.com/office/drawing/2014/main" id="{973F2071-C6DD-247E-C1CD-CFFBBB27C57A}"/>
              </a:ext>
            </a:extLst>
          </p:cNvPr>
          <p:cNvSpPr/>
          <p:nvPr/>
        </p:nvSpPr>
        <p:spPr>
          <a:xfrm>
            <a:off x="8722080" y="36932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橢圓 21">
            <a:extLst>
              <a:ext uri="{FF2B5EF4-FFF2-40B4-BE49-F238E27FC236}">
                <a16:creationId xmlns:a16="http://schemas.microsoft.com/office/drawing/2014/main" id="{5AFEE1CB-90CF-3E9C-7112-BD0D4E1DDA11}"/>
              </a:ext>
            </a:extLst>
          </p:cNvPr>
          <p:cNvSpPr/>
          <p:nvPr/>
        </p:nvSpPr>
        <p:spPr>
          <a:xfrm>
            <a:off x="9563400" y="3693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橢圓 22">
            <a:extLst>
              <a:ext uri="{FF2B5EF4-FFF2-40B4-BE49-F238E27FC236}">
                <a16:creationId xmlns:a16="http://schemas.microsoft.com/office/drawing/2014/main" id="{A3F5D3F4-5FDF-254A-04D7-891975D858FF}"/>
              </a:ext>
            </a:extLst>
          </p:cNvPr>
          <p:cNvSpPr/>
          <p:nvPr/>
        </p:nvSpPr>
        <p:spPr>
          <a:xfrm>
            <a:off x="10404720" y="3693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橢圓 23">
            <a:extLst>
              <a:ext uri="{FF2B5EF4-FFF2-40B4-BE49-F238E27FC236}">
                <a16:creationId xmlns:a16="http://schemas.microsoft.com/office/drawing/2014/main" id="{6783F790-AB22-5BAC-56AF-47C91577586B}"/>
              </a:ext>
            </a:extLst>
          </p:cNvPr>
          <p:cNvSpPr/>
          <p:nvPr/>
        </p:nvSpPr>
        <p:spPr>
          <a:xfrm>
            <a:off x="7880760" y="449316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橢圓 24">
            <a:extLst>
              <a:ext uri="{FF2B5EF4-FFF2-40B4-BE49-F238E27FC236}">
                <a16:creationId xmlns:a16="http://schemas.microsoft.com/office/drawing/2014/main" id="{DB573140-9324-0F35-5296-60C360EDE8A7}"/>
              </a:ext>
            </a:extLst>
          </p:cNvPr>
          <p:cNvSpPr/>
          <p:nvPr/>
        </p:nvSpPr>
        <p:spPr>
          <a:xfrm>
            <a:off x="8722080" y="449316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橢圓 25">
            <a:extLst>
              <a:ext uri="{FF2B5EF4-FFF2-40B4-BE49-F238E27FC236}">
                <a16:creationId xmlns:a16="http://schemas.microsoft.com/office/drawing/2014/main" id="{B57C79CC-764C-CF15-7ACF-B726F8B21B97}"/>
              </a:ext>
            </a:extLst>
          </p:cNvPr>
          <p:cNvSpPr/>
          <p:nvPr/>
        </p:nvSpPr>
        <p:spPr>
          <a:xfrm>
            <a:off x="9563400" y="44931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橢圓 26">
            <a:extLst>
              <a:ext uri="{FF2B5EF4-FFF2-40B4-BE49-F238E27FC236}">
                <a16:creationId xmlns:a16="http://schemas.microsoft.com/office/drawing/2014/main" id="{84DD4905-C554-65D9-AC26-3DC716448E38}"/>
              </a:ext>
            </a:extLst>
          </p:cNvPr>
          <p:cNvSpPr/>
          <p:nvPr/>
        </p:nvSpPr>
        <p:spPr>
          <a:xfrm>
            <a:off x="10404720" y="44931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1" name="表格 34">
            <a:extLst>
              <a:ext uri="{FF2B5EF4-FFF2-40B4-BE49-F238E27FC236}">
                <a16:creationId xmlns:a16="http://schemas.microsoft.com/office/drawing/2014/main" id="{2B90251C-ADCB-616D-4E15-11D2B5247814}"/>
              </a:ext>
            </a:extLst>
          </p:cNvPr>
          <p:cNvGraphicFramePr/>
          <p:nvPr>
            <p:extLst/>
          </p:nvPr>
        </p:nvGraphicFramePr>
        <p:xfrm>
          <a:off x="969944" y="4004735"/>
          <a:ext cx="1621800" cy="1371600"/>
        </p:xfrm>
        <a:graphic>
          <a:graphicData uri="http://schemas.openxmlformats.org/drawingml/2006/table">
            <a:tbl>
              <a:tblPr/>
              <a:tblGrid>
                <a:gridCol w="5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1</a:t>
                      </a:r>
                      <a:endParaRPr lang="en-US" sz="2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2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-1</a:t>
                      </a:r>
                      <a:endParaRPr lang="en-US" sz="2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9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文字方塊 35">
            <a:extLst>
              <a:ext uri="{FF2B5EF4-FFF2-40B4-BE49-F238E27FC236}">
                <a16:creationId xmlns:a16="http://schemas.microsoft.com/office/drawing/2014/main" id="{56D699C3-EAEF-C3B6-7A40-891550E4C2A5}"/>
              </a:ext>
            </a:extLst>
          </p:cNvPr>
          <p:cNvSpPr/>
          <p:nvPr/>
        </p:nvSpPr>
        <p:spPr>
          <a:xfrm>
            <a:off x="1057064" y="5490027"/>
            <a:ext cx="14475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Filter 2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矩形 36">
            <a:extLst>
              <a:ext uri="{FF2B5EF4-FFF2-40B4-BE49-F238E27FC236}">
                <a16:creationId xmlns:a16="http://schemas.microsoft.com/office/drawing/2014/main" id="{E5DE972C-952D-3042-7B07-B7CC3B386588}"/>
              </a:ext>
            </a:extLst>
          </p:cNvPr>
          <p:cNvSpPr/>
          <p:nvPr/>
        </p:nvSpPr>
        <p:spPr>
          <a:xfrm>
            <a:off x="4069800" y="1995480"/>
            <a:ext cx="14155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4" name="矩形 37">
            <a:extLst>
              <a:ext uri="{FF2B5EF4-FFF2-40B4-BE49-F238E27FC236}">
                <a16:creationId xmlns:a16="http://schemas.microsoft.com/office/drawing/2014/main" id="{FE0FE869-3DD3-A29A-4DB5-118E82BA6DF8}"/>
              </a:ext>
            </a:extLst>
          </p:cNvPr>
          <p:cNvSpPr/>
          <p:nvPr/>
        </p:nvSpPr>
        <p:spPr>
          <a:xfrm>
            <a:off x="4573080" y="1995480"/>
            <a:ext cx="14173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5" name="矩形 38">
            <a:extLst>
              <a:ext uri="{FF2B5EF4-FFF2-40B4-BE49-F238E27FC236}">
                <a16:creationId xmlns:a16="http://schemas.microsoft.com/office/drawing/2014/main" id="{EFD8B358-8668-F31D-37C6-4F58EE1CF348}"/>
              </a:ext>
            </a:extLst>
          </p:cNvPr>
          <p:cNvSpPr/>
          <p:nvPr/>
        </p:nvSpPr>
        <p:spPr>
          <a:xfrm>
            <a:off x="5014440" y="1996920"/>
            <a:ext cx="14173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6" name="矩形 39">
            <a:extLst>
              <a:ext uri="{FF2B5EF4-FFF2-40B4-BE49-F238E27FC236}">
                <a16:creationId xmlns:a16="http://schemas.microsoft.com/office/drawing/2014/main" id="{58BECBA3-BC8D-427D-DFB0-6B9BC467D80F}"/>
              </a:ext>
            </a:extLst>
          </p:cNvPr>
          <p:cNvSpPr/>
          <p:nvPr/>
        </p:nvSpPr>
        <p:spPr>
          <a:xfrm>
            <a:off x="5490360" y="1995480"/>
            <a:ext cx="14173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7" name="矩形 40">
            <a:extLst>
              <a:ext uri="{FF2B5EF4-FFF2-40B4-BE49-F238E27FC236}">
                <a16:creationId xmlns:a16="http://schemas.microsoft.com/office/drawing/2014/main" id="{BA90C7CE-D4D3-926F-55FC-FC75F0D344C9}"/>
              </a:ext>
            </a:extLst>
          </p:cNvPr>
          <p:cNvSpPr/>
          <p:nvPr/>
        </p:nvSpPr>
        <p:spPr>
          <a:xfrm>
            <a:off x="4069800" y="2406600"/>
            <a:ext cx="14155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8" name="橢圓 41">
            <a:extLst>
              <a:ext uri="{FF2B5EF4-FFF2-40B4-BE49-F238E27FC236}">
                <a16:creationId xmlns:a16="http://schemas.microsoft.com/office/drawing/2014/main" id="{74CDAAD7-27FC-791E-BC74-BF6CB4AE2B71}"/>
              </a:ext>
            </a:extLst>
          </p:cNvPr>
          <p:cNvSpPr/>
          <p:nvPr/>
        </p:nvSpPr>
        <p:spPr>
          <a:xfrm>
            <a:off x="8063280" y="22420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橢圓 42">
            <a:extLst>
              <a:ext uri="{FF2B5EF4-FFF2-40B4-BE49-F238E27FC236}">
                <a16:creationId xmlns:a16="http://schemas.microsoft.com/office/drawing/2014/main" id="{3D124D05-5FCD-E4CB-93DD-A1BEC49B5D10}"/>
              </a:ext>
            </a:extLst>
          </p:cNvPr>
          <p:cNvSpPr/>
          <p:nvPr/>
        </p:nvSpPr>
        <p:spPr>
          <a:xfrm>
            <a:off x="8904600" y="22420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橢圓 43">
            <a:extLst>
              <a:ext uri="{FF2B5EF4-FFF2-40B4-BE49-F238E27FC236}">
                <a16:creationId xmlns:a16="http://schemas.microsoft.com/office/drawing/2014/main" id="{833646D2-DE63-B9F4-1345-94F9D7CB7AA8}"/>
              </a:ext>
            </a:extLst>
          </p:cNvPr>
          <p:cNvSpPr/>
          <p:nvPr/>
        </p:nvSpPr>
        <p:spPr>
          <a:xfrm>
            <a:off x="9747360" y="224208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橢圓 44">
            <a:extLst>
              <a:ext uri="{FF2B5EF4-FFF2-40B4-BE49-F238E27FC236}">
                <a16:creationId xmlns:a16="http://schemas.microsoft.com/office/drawing/2014/main" id="{CDFA849B-0127-98A2-655E-018228A41D3E}"/>
              </a:ext>
            </a:extLst>
          </p:cNvPr>
          <p:cNvSpPr/>
          <p:nvPr/>
        </p:nvSpPr>
        <p:spPr>
          <a:xfrm>
            <a:off x="10589040" y="224208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橢圓 45">
            <a:extLst>
              <a:ext uri="{FF2B5EF4-FFF2-40B4-BE49-F238E27FC236}">
                <a16:creationId xmlns:a16="http://schemas.microsoft.com/office/drawing/2014/main" id="{EDFC97F9-B93A-0C08-73AD-8D962356BD9F}"/>
              </a:ext>
            </a:extLst>
          </p:cNvPr>
          <p:cNvSpPr/>
          <p:nvPr/>
        </p:nvSpPr>
        <p:spPr>
          <a:xfrm>
            <a:off x="8063280" y="3042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橢圓 46">
            <a:extLst>
              <a:ext uri="{FF2B5EF4-FFF2-40B4-BE49-F238E27FC236}">
                <a16:creationId xmlns:a16="http://schemas.microsoft.com/office/drawing/2014/main" id="{A2676138-22FD-BF34-A89A-64FAD1B3D49A}"/>
              </a:ext>
            </a:extLst>
          </p:cNvPr>
          <p:cNvSpPr/>
          <p:nvPr/>
        </p:nvSpPr>
        <p:spPr>
          <a:xfrm>
            <a:off x="8904600" y="3042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橢圓 47">
            <a:extLst>
              <a:ext uri="{FF2B5EF4-FFF2-40B4-BE49-F238E27FC236}">
                <a16:creationId xmlns:a16="http://schemas.microsoft.com/office/drawing/2014/main" id="{00EE37BC-477C-99A2-9409-AD32F311CCBA}"/>
              </a:ext>
            </a:extLst>
          </p:cNvPr>
          <p:cNvSpPr/>
          <p:nvPr/>
        </p:nvSpPr>
        <p:spPr>
          <a:xfrm>
            <a:off x="9747360" y="30423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橢圓 48">
            <a:extLst>
              <a:ext uri="{FF2B5EF4-FFF2-40B4-BE49-F238E27FC236}">
                <a16:creationId xmlns:a16="http://schemas.microsoft.com/office/drawing/2014/main" id="{C276C90B-10C8-B449-90F0-0724183470DA}"/>
              </a:ext>
            </a:extLst>
          </p:cNvPr>
          <p:cNvSpPr/>
          <p:nvPr/>
        </p:nvSpPr>
        <p:spPr>
          <a:xfrm>
            <a:off x="10589040" y="30423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橢圓 49">
            <a:extLst>
              <a:ext uri="{FF2B5EF4-FFF2-40B4-BE49-F238E27FC236}">
                <a16:creationId xmlns:a16="http://schemas.microsoft.com/office/drawing/2014/main" id="{F291C7BF-EC4C-8361-0AA3-E52E6D437AAD}"/>
              </a:ext>
            </a:extLst>
          </p:cNvPr>
          <p:cNvSpPr/>
          <p:nvPr/>
        </p:nvSpPr>
        <p:spPr>
          <a:xfrm>
            <a:off x="8063280" y="39009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橢圓 50">
            <a:extLst>
              <a:ext uri="{FF2B5EF4-FFF2-40B4-BE49-F238E27FC236}">
                <a16:creationId xmlns:a16="http://schemas.microsoft.com/office/drawing/2014/main" id="{644E52E1-F7C6-EDA8-9D24-38A6DA493CA9}"/>
              </a:ext>
            </a:extLst>
          </p:cNvPr>
          <p:cNvSpPr/>
          <p:nvPr/>
        </p:nvSpPr>
        <p:spPr>
          <a:xfrm>
            <a:off x="8904600" y="39009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橢圓 51">
            <a:extLst>
              <a:ext uri="{FF2B5EF4-FFF2-40B4-BE49-F238E27FC236}">
                <a16:creationId xmlns:a16="http://schemas.microsoft.com/office/drawing/2014/main" id="{EF14A234-0F95-0D7F-336F-70560CDE76A3}"/>
              </a:ext>
            </a:extLst>
          </p:cNvPr>
          <p:cNvSpPr/>
          <p:nvPr/>
        </p:nvSpPr>
        <p:spPr>
          <a:xfrm>
            <a:off x="9747360" y="390096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橢圓 52">
            <a:extLst>
              <a:ext uri="{FF2B5EF4-FFF2-40B4-BE49-F238E27FC236}">
                <a16:creationId xmlns:a16="http://schemas.microsoft.com/office/drawing/2014/main" id="{2CDAEA79-1269-8101-00CB-A62D9A72691D}"/>
              </a:ext>
            </a:extLst>
          </p:cNvPr>
          <p:cNvSpPr/>
          <p:nvPr/>
        </p:nvSpPr>
        <p:spPr>
          <a:xfrm>
            <a:off x="10589040" y="390096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橢圓 53">
            <a:extLst>
              <a:ext uri="{FF2B5EF4-FFF2-40B4-BE49-F238E27FC236}">
                <a16:creationId xmlns:a16="http://schemas.microsoft.com/office/drawing/2014/main" id="{86BE9966-6F2D-FC14-EF70-7B2EF62BE52A}"/>
              </a:ext>
            </a:extLst>
          </p:cNvPr>
          <p:cNvSpPr/>
          <p:nvPr/>
        </p:nvSpPr>
        <p:spPr>
          <a:xfrm>
            <a:off x="8063280" y="4701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橢圓 54">
            <a:extLst>
              <a:ext uri="{FF2B5EF4-FFF2-40B4-BE49-F238E27FC236}">
                <a16:creationId xmlns:a16="http://schemas.microsoft.com/office/drawing/2014/main" id="{B4A51EC9-0CF3-373C-A9EA-9343B43B558A}"/>
              </a:ext>
            </a:extLst>
          </p:cNvPr>
          <p:cNvSpPr/>
          <p:nvPr/>
        </p:nvSpPr>
        <p:spPr>
          <a:xfrm>
            <a:off x="8904600" y="4701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橢圓 55">
            <a:extLst>
              <a:ext uri="{FF2B5EF4-FFF2-40B4-BE49-F238E27FC236}">
                <a16:creationId xmlns:a16="http://schemas.microsoft.com/office/drawing/2014/main" id="{3CEF2BB8-C53C-1688-4C88-FA26B47C5496}"/>
              </a:ext>
            </a:extLst>
          </p:cNvPr>
          <p:cNvSpPr/>
          <p:nvPr/>
        </p:nvSpPr>
        <p:spPr>
          <a:xfrm>
            <a:off x="9747360" y="47012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-4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橢圓 56">
            <a:extLst>
              <a:ext uri="{FF2B5EF4-FFF2-40B4-BE49-F238E27FC236}">
                <a16:creationId xmlns:a16="http://schemas.microsoft.com/office/drawing/2014/main" id="{D5E146C7-F54D-8A52-B37E-342D14C71BEE}"/>
              </a:ext>
            </a:extLst>
          </p:cNvPr>
          <p:cNvSpPr/>
          <p:nvPr/>
        </p:nvSpPr>
        <p:spPr>
          <a:xfrm>
            <a:off x="10589040" y="47012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矩形 57">
            <a:extLst>
              <a:ext uri="{FF2B5EF4-FFF2-40B4-BE49-F238E27FC236}">
                <a16:creationId xmlns:a16="http://schemas.microsoft.com/office/drawing/2014/main" id="{12917DB0-817F-1F3D-2E35-F282672DE2D8}"/>
              </a:ext>
            </a:extLst>
          </p:cNvPr>
          <p:cNvSpPr/>
          <p:nvPr/>
        </p:nvSpPr>
        <p:spPr>
          <a:xfrm>
            <a:off x="5500080" y="3379680"/>
            <a:ext cx="1415520" cy="1382400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56" name="文字方塊 59">
            <a:extLst>
              <a:ext uri="{FF2B5EF4-FFF2-40B4-BE49-F238E27FC236}">
                <a16:creationId xmlns:a16="http://schemas.microsoft.com/office/drawing/2014/main" id="{E4B80D20-AF0E-7D25-0595-833FC8F3CC81}"/>
              </a:ext>
            </a:extLst>
          </p:cNvPr>
          <p:cNvSpPr/>
          <p:nvPr/>
        </p:nvSpPr>
        <p:spPr>
          <a:xfrm>
            <a:off x="8110800" y="5418720"/>
            <a:ext cx="365724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Two images 4 x 4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create 2 </a:t>
            </a:r>
            <a:r>
              <a:rPr lang="en-US" sz="2000" b="0" i="1" strike="noStrike" spc="-1" dirty="0">
                <a:solidFill>
                  <a:srgbClr val="FF0000"/>
                </a:solidFill>
                <a:latin typeface="Arial"/>
                <a:ea typeface="ＭＳ Ｐゴシック"/>
              </a:rPr>
              <a:t>feature map</a:t>
            </a: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矩形 5">
            <a:extLst>
              <a:ext uri="{FF2B5EF4-FFF2-40B4-BE49-F238E27FC236}">
                <a16:creationId xmlns:a16="http://schemas.microsoft.com/office/drawing/2014/main" id="{25D95E27-F2DA-ED4E-8948-AA05C557C262}"/>
              </a:ext>
            </a:extLst>
          </p:cNvPr>
          <p:cNvSpPr/>
          <p:nvPr/>
        </p:nvSpPr>
        <p:spPr>
          <a:xfrm>
            <a:off x="8491680" y="3285000"/>
            <a:ext cx="2320560" cy="97272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Feature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Map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728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5DF8-0003-75D4-AF99-654E893A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process : zero padding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0210B7-A5C5-A420-C23C-149EF22D8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0900" y="1873057"/>
            <a:ext cx="10125075" cy="426282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CF765-63FE-0E54-A131-69C5F2EB8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F3C56-EB29-1016-9A8E-3A7562E92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6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ro.medium.com/v2/resize:fit:700/1*D6TK1waNQg_rGfyFoDX0I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3067"/>
            <a:ext cx="6329081" cy="29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29081" y="903067"/>
            <a:ext cx="58629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. </a:t>
            </a:r>
            <a:r>
              <a:rPr lang="en-US" dirty="0" err="1"/>
              <a:t>Jenis</a:t>
            </a:r>
            <a:r>
              <a:rPr lang="en-US" dirty="0"/>
              <a:t> Machine Learning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menurut</a:t>
            </a:r>
            <a:r>
              <a:rPr lang="en-US" dirty="0"/>
              <a:t> data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miliki</a:t>
            </a:r>
            <a:r>
              <a:rPr lang="en-US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Menganalisis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data. Data mana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? Data mana yang </a:t>
            </a:r>
            <a:r>
              <a:rPr lang="en-US" dirty="0" err="1"/>
              <a:t>seharusnya</a:t>
            </a:r>
            <a:r>
              <a:rPr lang="en-US" dirty="0"/>
              <a:t> </a:t>
            </a:r>
            <a:r>
              <a:rPr lang="en-US" dirty="0" err="1"/>
              <a:t>dibuang</a:t>
            </a:r>
            <a:r>
              <a:rPr lang="en-US" dirty="0"/>
              <a:t>?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data yang </a:t>
            </a:r>
            <a:r>
              <a:rPr lang="en-US" dirty="0" err="1"/>
              <a:t>ada</a:t>
            </a:r>
            <a:r>
              <a:rPr lang="en-US" dirty="0"/>
              <a:t>.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Machine Learning Model </a:t>
            </a:r>
            <a:r>
              <a:rPr lang="en-US" dirty="0" err="1"/>
              <a:t>dibuat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Melatih</a:t>
            </a:r>
            <a:r>
              <a:rPr lang="en-US" dirty="0"/>
              <a:t> program (Machine Learning Model). Model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data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model.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Model? </a:t>
            </a: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akurasinya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Meningkatkan</a:t>
            </a:r>
            <a:r>
              <a:rPr lang="en-US" dirty="0"/>
              <a:t> model.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, </a:t>
            </a:r>
            <a:r>
              <a:rPr lang="en-US" dirty="0" err="1"/>
              <a:t>bagian</a:t>
            </a:r>
            <a:r>
              <a:rPr lang="en-US" dirty="0"/>
              <a:t> model mana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?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Machine Learning Model </a:t>
            </a:r>
            <a:r>
              <a:rPr lang="en-US" dirty="0" err="1"/>
              <a:t>diperbarui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Mengulangi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proses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5" y="251013"/>
            <a:ext cx="5844989" cy="652054"/>
          </a:xfrm>
        </p:spPr>
        <p:txBody>
          <a:bodyPr/>
          <a:lstStyle/>
          <a:p>
            <a:pPr algn="l"/>
            <a:r>
              <a:rPr lang="en-US" dirty="0" err="1" smtClean="0"/>
              <a:t>Tahapan</a:t>
            </a:r>
            <a:r>
              <a:rPr lang="en-US" dirty="0" smtClean="0"/>
              <a:t> ….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60447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5DF8-0003-75D4-AF99-654E893A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process : zero padding</a:t>
            </a:r>
            <a:endParaRPr lang="en-ID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CF765-63FE-0E54-A131-69C5F2EB8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F3C56-EB29-1016-9A8E-3A7562E92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18956-A2EF-93E7-6973-C9B6E2DFC8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3A5FC-AFAE-AD4F-57A4-F73306B9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087" y="2481069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7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Rectified Linear function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dirty="0"/>
              <a:t>The </a:t>
            </a:r>
            <a:r>
              <a:rPr lang="en-US" sz="2000" b="1" dirty="0"/>
              <a:t>rectified linear activation function</a:t>
            </a:r>
            <a:r>
              <a:rPr lang="en-US" sz="2000" dirty="0"/>
              <a:t> or </a:t>
            </a:r>
            <a:r>
              <a:rPr lang="en-US" sz="2000" b="1" dirty="0" err="1"/>
              <a:t>ReLU</a:t>
            </a:r>
            <a:r>
              <a:rPr lang="en-US" sz="2000" dirty="0"/>
              <a:t> for short is a piecewise linear function that will output the input directly if it is positive, otherwise, it will output zero. </a:t>
            </a:r>
            <a:endParaRPr lang="en-ID" sz="2000" dirty="0"/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Fast computing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Infinite sigmoid 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Handles vanishing gradients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图片 8">
            <a:extLst>
              <a:ext uri="{FF2B5EF4-FFF2-40B4-BE49-F238E27FC236}">
                <a16:creationId xmlns:a16="http://schemas.microsoft.com/office/drawing/2014/main" id="{93D5882E-A05E-86BD-EB44-60471F6E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95" y="6347813"/>
            <a:ext cx="4872966" cy="412328"/>
          </a:xfrm>
          <a:prstGeom prst="rect">
            <a:avLst/>
          </a:prstGeom>
        </p:spPr>
      </p:pic>
      <p:grpSp>
        <p:nvGrpSpPr>
          <p:cNvPr id="7" name="群組 19">
            <a:extLst>
              <a:ext uri="{FF2B5EF4-FFF2-40B4-BE49-F238E27FC236}">
                <a16:creationId xmlns:a16="http://schemas.microsoft.com/office/drawing/2014/main" id="{4B4FC1E2-E919-5289-52BD-C442A64E577F}"/>
              </a:ext>
            </a:extLst>
          </p:cNvPr>
          <p:cNvGrpSpPr/>
          <p:nvPr/>
        </p:nvGrpSpPr>
        <p:grpSpPr>
          <a:xfrm>
            <a:off x="7216346" y="3274540"/>
            <a:ext cx="3175414" cy="2965339"/>
            <a:chOff x="6661800" y="2868480"/>
            <a:chExt cx="3729960" cy="3371400"/>
          </a:xfrm>
        </p:grpSpPr>
        <p:grpSp>
          <p:nvGrpSpPr>
            <p:cNvPr id="9" name="群組 20">
              <a:extLst>
                <a:ext uri="{FF2B5EF4-FFF2-40B4-BE49-F238E27FC236}">
                  <a16:creationId xmlns:a16="http://schemas.microsoft.com/office/drawing/2014/main" id="{E07BD43F-12E4-C5ED-7F45-43DA15BE6CDE}"/>
                </a:ext>
              </a:extLst>
            </p:cNvPr>
            <p:cNvGrpSpPr/>
            <p:nvPr/>
          </p:nvGrpSpPr>
          <p:grpSpPr>
            <a:xfrm>
              <a:off x="6879600" y="2868480"/>
              <a:ext cx="3512160" cy="3371400"/>
              <a:chOff x="6879600" y="2868480"/>
              <a:chExt cx="3512160" cy="3371400"/>
            </a:xfrm>
          </p:grpSpPr>
          <p:cxnSp>
            <p:nvCxnSpPr>
              <p:cNvPr id="11" name="直線單箭頭接點 24">
                <a:extLst>
                  <a:ext uri="{FF2B5EF4-FFF2-40B4-BE49-F238E27FC236}">
                    <a16:creationId xmlns:a16="http://schemas.microsoft.com/office/drawing/2014/main" id="{79872AD0-41FB-F37B-752B-02AA8C12BF6B}"/>
                  </a:ext>
                </a:extLst>
              </p:cNvPr>
              <p:cNvCxnSpPr/>
              <p:nvPr/>
            </p:nvCxnSpPr>
            <p:spPr>
              <a:xfrm>
                <a:off x="6879600" y="5147280"/>
                <a:ext cx="3254760" cy="36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med"/>
              </a:ln>
            </p:spPr>
          </p:cxnSp>
          <p:cxnSp>
            <p:nvCxnSpPr>
              <p:cNvPr id="12" name="直線單箭頭接點 25">
                <a:extLst>
                  <a:ext uri="{FF2B5EF4-FFF2-40B4-BE49-F238E27FC236}">
                    <a16:creationId xmlns:a16="http://schemas.microsoft.com/office/drawing/2014/main" id="{E6264518-74B3-2BBF-9549-9FEDC657EC6D}"/>
                  </a:ext>
                </a:extLst>
              </p:cNvPr>
              <p:cNvCxnSpPr/>
              <p:nvPr/>
            </p:nvCxnSpPr>
            <p:spPr>
              <a:xfrm flipV="1">
                <a:off x="8506800" y="3270240"/>
                <a:ext cx="360" cy="2970000"/>
              </a:xfrm>
              <a:prstGeom prst="straightConnector1">
                <a:avLst/>
              </a:prstGeom>
              <a:ln w="28575">
                <a:solidFill>
                  <a:srgbClr val="000000"/>
                </a:solidFill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字方塊 30">
                    <a:extLst>
                      <a:ext uri="{FF2B5EF4-FFF2-40B4-BE49-F238E27FC236}">
                        <a16:creationId xmlns:a16="http://schemas.microsoft.com/office/drawing/2014/main" id="{A29E40A2-A4D4-EBD9-2DCD-8BA6CD5E175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0560" y="4923360"/>
                    <a:ext cx="241200" cy="3690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:p15="http://schemas.microsoft.com/office/powerpoint/2012/main" xmlns:p14="http://schemas.microsoft.com/office/powerpoint/2010/main" xmlns=""/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字方塊 31">
                    <a:extLst>
                      <a:ext uri="{FF2B5EF4-FFF2-40B4-BE49-F238E27FC236}">
                        <a16:creationId xmlns:a16="http://schemas.microsoft.com/office/drawing/2014/main" id="{9A7CFE06-9952-9981-8195-FF12DFE386E3}"/>
                      </a:ext>
                    </a:extLst>
                  </p:cNvPr>
                  <p:cNvSpPr txBox="1"/>
                  <p:nvPr/>
                </p:nvSpPr>
                <p:spPr>
                  <a:xfrm>
                    <a:off x="8344080" y="2868480"/>
                    <a:ext cx="325800" cy="4428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:p15="http://schemas.microsoft.com/office/powerpoint/2012/main" xmlns:p14="http://schemas.microsoft.com/office/powerpoint/2010/main" xmlns=""/>
          </mc:AlternateContent>
          <p:cxnSp>
            <p:nvCxnSpPr>
              <p:cNvPr id="59" name="直線接點 32">
                <a:extLst>
                  <a:ext uri="{FF2B5EF4-FFF2-40B4-BE49-F238E27FC236}">
                    <a16:creationId xmlns:a16="http://schemas.microsoft.com/office/drawing/2014/main" id="{67BCEF51-F0FB-CAFB-9E44-8AB41DCE6F13}"/>
                  </a:ext>
                </a:extLst>
              </p:cNvPr>
              <p:cNvCxnSpPr/>
              <p:nvPr/>
            </p:nvCxnSpPr>
            <p:spPr>
              <a:xfrm>
                <a:off x="6917040" y="5140440"/>
                <a:ext cx="1627200" cy="36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</a:ln>
            </p:spPr>
          </p:cxnSp>
          <p:cxnSp>
            <p:nvCxnSpPr>
              <p:cNvPr id="60" name="直線接點 33">
                <a:extLst>
                  <a:ext uri="{FF2B5EF4-FFF2-40B4-BE49-F238E27FC236}">
                    <a16:creationId xmlns:a16="http://schemas.microsoft.com/office/drawing/2014/main" id="{F5DDFF1B-C362-DFF3-FB5E-6910AA8A0011}"/>
                  </a:ext>
                </a:extLst>
              </p:cNvPr>
              <p:cNvCxnSpPr/>
              <p:nvPr/>
            </p:nvCxnSpPr>
            <p:spPr>
              <a:xfrm flipV="1">
                <a:off x="8493840" y="3845160"/>
                <a:ext cx="1261800" cy="129564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34">
                    <a:extLst>
                      <a:ext uri="{FF2B5EF4-FFF2-40B4-BE49-F238E27FC236}">
                        <a16:creationId xmlns:a16="http://schemas.microsoft.com/office/drawing/2014/main" id="{DE77287F-1337-7DFC-4315-7DE747277EF5}"/>
                      </a:ext>
                    </a:extLst>
                  </p:cNvPr>
                  <p:cNvSpPr txBox="1"/>
                  <p:nvPr/>
                </p:nvSpPr>
                <p:spPr>
                  <a:xfrm>
                    <a:off x="9227880" y="3393360"/>
                    <a:ext cx="820440" cy="3690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:p15="http://schemas.microsoft.com/office/powerpoint/2012/main" xmlns:p14="http://schemas.microsoft.com/office/powerpoint/2010/main" xmlns=""/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字方塊 35">
                    <a:extLst>
                      <a:ext uri="{FF2B5EF4-FFF2-40B4-BE49-F238E27FC236}">
                        <a16:creationId xmlns:a16="http://schemas.microsoft.com/office/drawing/2014/main" id="{DDB3DAE0-2CFD-E76A-B63A-0957956F4E65}"/>
                      </a:ext>
                    </a:extLst>
                  </p:cNvPr>
                  <p:cNvSpPr txBox="1"/>
                  <p:nvPr/>
                </p:nvSpPr>
                <p:spPr>
                  <a:xfrm>
                    <a:off x="7144560" y="4675680"/>
                    <a:ext cx="1075680" cy="44280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 xmlns:p15="http://schemas.microsoft.com/office/powerpoint/2012/main" xmlns:p14="http://schemas.microsoft.com/office/powerpoint/2010/main" xmlns=""/>
          </mc:AlternateContent>
        </p:grpSp>
        <p:sp>
          <p:nvSpPr>
            <p:cNvPr id="10" name="文字方塊 22">
              <a:extLst>
                <a:ext uri="{FF2B5EF4-FFF2-40B4-BE49-F238E27FC236}">
                  <a16:creationId xmlns:a16="http://schemas.microsoft.com/office/drawing/2014/main" id="{7A85C117-CD33-F5C7-8295-F55B30BEFBE5}"/>
                </a:ext>
              </a:extLst>
            </p:cNvPr>
            <p:cNvSpPr/>
            <p:nvPr/>
          </p:nvSpPr>
          <p:spPr>
            <a:xfrm>
              <a:off x="6661800" y="3315240"/>
              <a:ext cx="109440" cy="42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0" tIns="0" rIns="0" bIns="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b="0" i="1" strike="noStrike" spc="-1">
                  <a:solidFill>
                    <a:srgbClr val="000000"/>
                  </a:solidFill>
                  <a:latin typeface="Calibri"/>
                </a:rPr>
                <a:t>f</a:t>
              </a:r>
              <a:endParaRPr lang="en-US" sz="2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C1909891-3EB3-AC3C-8EA4-22A97C81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09" y="4542198"/>
            <a:ext cx="3963684" cy="203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70458"/>
          <a:stretch/>
        </p:blipFill>
        <p:spPr>
          <a:xfrm>
            <a:off x="2076914" y="4775451"/>
            <a:ext cx="727065" cy="728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8A334-BBD7-3CDC-B407-9C8A4F49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Rectified Linear function</a:t>
            </a:r>
            <a:endParaRPr lang="en-ID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5D7DF2-32C5-772A-0E74-47C1126845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799"/>
              </a:spcBef>
            </a:pPr>
            <a:r>
              <a:rPr lang="en-US" sz="2000" dirty="0"/>
              <a:t>The </a:t>
            </a:r>
            <a:r>
              <a:rPr lang="en-US" sz="2000" b="1" dirty="0"/>
              <a:t>rectified linear activation function</a:t>
            </a:r>
            <a:r>
              <a:rPr lang="en-US" sz="2000" dirty="0"/>
              <a:t> or </a:t>
            </a:r>
            <a:r>
              <a:rPr lang="en-US" sz="2000" b="1" dirty="0" err="1"/>
              <a:t>ReLU</a:t>
            </a:r>
            <a:r>
              <a:rPr lang="en-US" sz="2000" dirty="0"/>
              <a:t> for short is a piecewise linear function that will output the input directly if it is positive, otherwise, it will output zero. </a:t>
            </a:r>
            <a:endParaRPr lang="en-ID" sz="2000" dirty="0"/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Fast computing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Infinite sigmoid </a:t>
            </a:r>
          </a:p>
          <a:p>
            <a:pPr marL="342900" indent="-342900">
              <a:lnSpc>
                <a:spcPct val="100000"/>
              </a:lnSpc>
              <a:spcBef>
                <a:spcPts val="799"/>
              </a:spcBef>
              <a:buFont typeface="Arial" panose="020B0604020202020204" pitchFamily="34" charset="0"/>
              <a:buChar char="•"/>
            </a:pPr>
            <a:r>
              <a:rPr lang="en-ID" sz="2000" dirty="0"/>
              <a:t>Handles vanishing gradients</a:t>
            </a:r>
            <a:endParaRPr lang="en-US" sz="2000" b="0" strike="noStrike" spc="-1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91212-FB5F-13D7-0698-14E0B1EE7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57390-A825-8736-86D7-93CD7D7FF7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E06A21-2F5E-745B-5C89-375412DD0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447" y="3656643"/>
            <a:ext cx="9139106" cy="3201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9316" t="13815" r="31435"/>
          <a:stretch/>
        </p:blipFill>
        <p:spPr>
          <a:xfrm>
            <a:off x="1748640" y="4979784"/>
            <a:ext cx="752603" cy="752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414" y="5020028"/>
            <a:ext cx="614362" cy="7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45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Pooling</a:t>
            </a:r>
            <a:r>
              <a:rPr lang="en-US" dirty="0"/>
              <a:t> layer</a:t>
            </a:r>
            <a:endParaRPr dirty="0"/>
          </a:p>
        </p:txBody>
      </p:sp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735228" y="1218902"/>
            <a:ext cx="10610334" cy="4420195"/>
          </a:xfrm>
          <a:prstGeom prst="rect">
            <a:avLst/>
          </a:prstGeom>
        </p:spPr>
        <p:txBody>
          <a:bodyPr/>
          <a:lstStyle/>
          <a:p>
            <a:r>
              <a:rPr lang="en-ID" dirty="0"/>
              <a:t>Pooling layer is used to reduce image size to be smaller (</a:t>
            </a:r>
            <a:r>
              <a:rPr lang="en-ID" dirty="0" err="1"/>
              <a:t>downsample</a:t>
            </a:r>
            <a:r>
              <a:rPr lang="en-ID" dirty="0"/>
              <a:t>) and extract salient features.</a:t>
            </a:r>
          </a:p>
          <a:p>
            <a:r>
              <a:rPr lang="en-ID" dirty="0"/>
              <a:t>Two types: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/>
              <a:t>Max Pooling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b="1" dirty="0"/>
              <a:t>Average Pooling</a:t>
            </a:r>
          </a:p>
        </p:txBody>
      </p:sp>
      <p:pic>
        <p:nvPicPr>
          <p:cNvPr id="128" name="bhXRN.png" descr="bhXR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232" y="2169363"/>
            <a:ext cx="6323789" cy="45044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5590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1F5DB-D2C2-4977-9403-46471B15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Pooling layer</a:t>
            </a:r>
            <a:endParaRPr lang="zh-CN" altLang="en-US" dirty="0"/>
          </a:p>
        </p:txBody>
      </p:sp>
      <p:sp>
        <p:nvSpPr>
          <p:cNvPr id="45" name="橢圓 11">
            <a:extLst>
              <a:ext uri="{FF2B5EF4-FFF2-40B4-BE49-F238E27FC236}">
                <a16:creationId xmlns:a16="http://schemas.microsoft.com/office/drawing/2014/main" id="{AE13E0A7-5FEA-00B7-5D11-CA7B948E5FF8}"/>
              </a:ext>
            </a:extLst>
          </p:cNvPr>
          <p:cNvSpPr/>
          <p:nvPr/>
        </p:nvSpPr>
        <p:spPr>
          <a:xfrm>
            <a:off x="3831480" y="24375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橢圓 12">
            <a:extLst>
              <a:ext uri="{FF2B5EF4-FFF2-40B4-BE49-F238E27FC236}">
                <a16:creationId xmlns:a16="http://schemas.microsoft.com/office/drawing/2014/main" id="{C93B33B2-836F-0805-AC8F-78B9E2A37176}"/>
              </a:ext>
            </a:extLst>
          </p:cNvPr>
          <p:cNvSpPr/>
          <p:nvPr/>
        </p:nvSpPr>
        <p:spPr>
          <a:xfrm>
            <a:off x="4672800" y="24375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橢圓 13">
            <a:extLst>
              <a:ext uri="{FF2B5EF4-FFF2-40B4-BE49-F238E27FC236}">
                <a16:creationId xmlns:a16="http://schemas.microsoft.com/office/drawing/2014/main" id="{A43ADC5A-E329-730A-C1F7-F13F7CB51CED}"/>
              </a:ext>
            </a:extLst>
          </p:cNvPr>
          <p:cNvSpPr/>
          <p:nvPr/>
        </p:nvSpPr>
        <p:spPr>
          <a:xfrm>
            <a:off x="5515920" y="24375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橢圓 14">
            <a:extLst>
              <a:ext uri="{FF2B5EF4-FFF2-40B4-BE49-F238E27FC236}">
                <a16:creationId xmlns:a16="http://schemas.microsoft.com/office/drawing/2014/main" id="{F51CBD50-11DC-AEB1-1F4A-0888CD6892FE}"/>
              </a:ext>
            </a:extLst>
          </p:cNvPr>
          <p:cNvSpPr/>
          <p:nvPr/>
        </p:nvSpPr>
        <p:spPr>
          <a:xfrm>
            <a:off x="6357240" y="24375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橢圓 15">
            <a:extLst>
              <a:ext uri="{FF2B5EF4-FFF2-40B4-BE49-F238E27FC236}">
                <a16:creationId xmlns:a16="http://schemas.microsoft.com/office/drawing/2014/main" id="{EB611AE3-25EF-2EB9-BF3A-374E6A5DD8E5}"/>
              </a:ext>
            </a:extLst>
          </p:cNvPr>
          <p:cNvSpPr/>
          <p:nvPr/>
        </p:nvSpPr>
        <p:spPr>
          <a:xfrm>
            <a:off x="3831480" y="323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橢圓 16">
            <a:extLst>
              <a:ext uri="{FF2B5EF4-FFF2-40B4-BE49-F238E27FC236}">
                <a16:creationId xmlns:a16="http://schemas.microsoft.com/office/drawing/2014/main" id="{B02FD8AA-C356-6DF8-5701-0BCAB96EA352}"/>
              </a:ext>
            </a:extLst>
          </p:cNvPr>
          <p:cNvSpPr/>
          <p:nvPr/>
        </p:nvSpPr>
        <p:spPr>
          <a:xfrm>
            <a:off x="4672800" y="3237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橢圓 17">
            <a:extLst>
              <a:ext uri="{FF2B5EF4-FFF2-40B4-BE49-F238E27FC236}">
                <a16:creationId xmlns:a16="http://schemas.microsoft.com/office/drawing/2014/main" id="{437FB5B4-558F-4FFC-3C49-3E3EF47DF2A2}"/>
              </a:ext>
            </a:extLst>
          </p:cNvPr>
          <p:cNvSpPr/>
          <p:nvPr/>
        </p:nvSpPr>
        <p:spPr>
          <a:xfrm>
            <a:off x="5515920" y="323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橢圓 18">
            <a:extLst>
              <a:ext uri="{FF2B5EF4-FFF2-40B4-BE49-F238E27FC236}">
                <a16:creationId xmlns:a16="http://schemas.microsoft.com/office/drawing/2014/main" id="{88A73239-F01E-BFA7-8009-805E71C08F6A}"/>
              </a:ext>
            </a:extLst>
          </p:cNvPr>
          <p:cNvSpPr/>
          <p:nvPr/>
        </p:nvSpPr>
        <p:spPr>
          <a:xfrm>
            <a:off x="6357240" y="3237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橢圓 19">
            <a:extLst>
              <a:ext uri="{FF2B5EF4-FFF2-40B4-BE49-F238E27FC236}">
                <a16:creationId xmlns:a16="http://schemas.microsoft.com/office/drawing/2014/main" id="{94511B8F-E56B-5BC2-53CB-AF08CF3A0AAA}"/>
              </a:ext>
            </a:extLst>
          </p:cNvPr>
          <p:cNvSpPr/>
          <p:nvPr/>
        </p:nvSpPr>
        <p:spPr>
          <a:xfrm>
            <a:off x="3831480" y="40964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橢圓 20">
            <a:extLst>
              <a:ext uri="{FF2B5EF4-FFF2-40B4-BE49-F238E27FC236}">
                <a16:creationId xmlns:a16="http://schemas.microsoft.com/office/drawing/2014/main" id="{29536624-3674-48B3-FE23-D51835ADD2D3}"/>
              </a:ext>
            </a:extLst>
          </p:cNvPr>
          <p:cNvSpPr/>
          <p:nvPr/>
        </p:nvSpPr>
        <p:spPr>
          <a:xfrm>
            <a:off x="4672800" y="409644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橢圓 21">
            <a:extLst>
              <a:ext uri="{FF2B5EF4-FFF2-40B4-BE49-F238E27FC236}">
                <a16:creationId xmlns:a16="http://schemas.microsoft.com/office/drawing/2014/main" id="{8A5A3F72-AD3A-E0F4-AE01-43CA00215812}"/>
              </a:ext>
            </a:extLst>
          </p:cNvPr>
          <p:cNvSpPr/>
          <p:nvPr/>
        </p:nvSpPr>
        <p:spPr>
          <a:xfrm>
            <a:off x="5515920" y="40964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橢圓 22">
            <a:extLst>
              <a:ext uri="{FF2B5EF4-FFF2-40B4-BE49-F238E27FC236}">
                <a16:creationId xmlns:a16="http://schemas.microsoft.com/office/drawing/2014/main" id="{67D3ACC2-6AF4-7946-CE97-A06BCE1603D7}"/>
              </a:ext>
            </a:extLst>
          </p:cNvPr>
          <p:cNvSpPr/>
          <p:nvPr/>
        </p:nvSpPr>
        <p:spPr>
          <a:xfrm>
            <a:off x="6357240" y="409644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橢圓 23">
            <a:extLst>
              <a:ext uri="{FF2B5EF4-FFF2-40B4-BE49-F238E27FC236}">
                <a16:creationId xmlns:a16="http://schemas.microsoft.com/office/drawing/2014/main" id="{FEE289D1-ACD4-CFC1-5ABE-4C637230751F}"/>
              </a:ext>
            </a:extLst>
          </p:cNvPr>
          <p:cNvSpPr/>
          <p:nvPr/>
        </p:nvSpPr>
        <p:spPr>
          <a:xfrm>
            <a:off x="3831480" y="489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橢圓 24">
            <a:extLst>
              <a:ext uri="{FF2B5EF4-FFF2-40B4-BE49-F238E27FC236}">
                <a16:creationId xmlns:a16="http://schemas.microsoft.com/office/drawing/2014/main" id="{E5AAE33F-83C9-E698-6882-91A71EEA87A2}"/>
              </a:ext>
            </a:extLst>
          </p:cNvPr>
          <p:cNvSpPr/>
          <p:nvPr/>
        </p:nvSpPr>
        <p:spPr>
          <a:xfrm>
            <a:off x="4672800" y="4896720"/>
            <a:ext cx="72036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橢圓 25">
            <a:extLst>
              <a:ext uri="{FF2B5EF4-FFF2-40B4-BE49-F238E27FC236}">
                <a16:creationId xmlns:a16="http://schemas.microsoft.com/office/drawing/2014/main" id="{45130707-2B18-9B16-A517-11CC640134D9}"/>
              </a:ext>
            </a:extLst>
          </p:cNvPr>
          <p:cNvSpPr/>
          <p:nvPr/>
        </p:nvSpPr>
        <p:spPr>
          <a:xfrm>
            <a:off x="5515920" y="489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橢圓 26">
            <a:extLst>
              <a:ext uri="{FF2B5EF4-FFF2-40B4-BE49-F238E27FC236}">
                <a16:creationId xmlns:a16="http://schemas.microsoft.com/office/drawing/2014/main" id="{D249035A-59D2-3958-9227-C11355D7E69F}"/>
              </a:ext>
            </a:extLst>
          </p:cNvPr>
          <p:cNvSpPr/>
          <p:nvPr/>
        </p:nvSpPr>
        <p:spPr>
          <a:xfrm>
            <a:off x="6357240" y="4896720"/>
            <a:ext cx="718920" cy="718920"/>
          </a:xfrm>
          <a:prstGeom prst="ellipse">
            <a:avLst/>
          </a:prstGeom>
          <a:gradFill rotWithShape="0">
            <a:gsLst>
              <a:gs pos="0">
                <a:srgbClr val="F7F6FF"/>
              </a:gs>
              <a:gs pos="100000">
                <a:srgbClr val="ECEBFF"/>
              </a:gs>
            </a:gsLst>
            <a:lin ang="5400000"/>
          </a:gradFill>
          <a:ln w="9525">
            <a:solidFill>
              <a:srgbClr val="D4D3E7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橢圓 41">
            <a:extLst>
              <a:ext uri="{FF2B5EF4-FFF2-40B4-BE49-F238E27FC236}">
                <a16:creationId xmlns:a16="http://schemas.microsoft.com/office/drawing/2014/main" id="{C25F96EE-7762-D948-687F-4F7F28F3104F}"/>
              </a:ext>
            </a:extLst>
          </p:cNvPr>
          <p:cNvSpPr/>
          <p:nvPr/>
        </p:nvSpPr>
        <p:spPr>
          <a:xfrm>
            <a:off x="8000280" y="250740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橢圓 42">
            <a:extLst>
              <a:ext uri="{FF2B5EF4-FFF2-40B4-BE49-F238E27FC236}">
                <a16:creationId xmlns:a16="http://schemas.microsoft.com/office/drawing/2014/main" id="{7AA4F87B-E382-1208-CCCD-4C4081FF0858}"/>
              </a:ext>
            </a:extLst>
          </p:cNvPr>
          <p:cNvSpPr/>
          <p:nvPr/>
        </p:nvSpPr>
        <p:spPr>
          <a:xfrm>
            <a:off x="8841600" y="250740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橢圓 43">
            <a:extLst>
              <a:ext uri="{FF2B5EF4-FFF2-40B4-BE49-F238E27FC236}">
                <a16:creationId xmlns:a16="http://schemas.microsoft.com/office/drawing/2014/main" id="{B9C41B65-4A9B-F914-9988-1C4B6542BF7B}"/>
              </a:ext>
            </a:extLst>
          </p:cNvPr>
          <p:cNvSpPr/>
          <p:nvPr/>
        </p:nvSpPr>
        <p:spPr>
          <a:xfrm>
            <a:off x="9684720" y="250740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橢圓 44">
            <a:extLst>
              <a:ext uri="{FF2B5EF4-FFF2-40B4-BE49-F238E27FC236}">
                <a16:creationId xmlns:a16="http://schemas.microsoft.com/office/drawing/2014/main" id="{C3796F80-C16C-F067-8572-D3EF3D7E8825}"/>
              </a:ext>
            </a:extLst>
          </p:cNvPr>
          <p:cNvSpPr/>
          <p:nvPr/>
        </p:nvSpPr>
        <p:spPr>
          <a:xfrm>
            <a:off x="10526040" y="250740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橢圓 45">
            <a:extLst>
              <a:ext uri="{FF2B5EF4-FFF2-40B4-BE49-F238E27FC236}">
                <a16:creationId xmlns:a16="http://schemas.microsoft.com/office/drawing/2014/main" id="{8C404FC9-7B52-90D2-57CC-16A80C33095B}"/>
              </a:ext>
            </a:extLst>
          </p:cNvPr>
          <p:cNvSpPr/>
          <p:nvPr/>
        </p:nvSpPr>
        <p:spPr>
          <a:xfrm>
            <a:off x="8000280" y="330768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橢圓 46">
            <a:extLst>
              <a:ext uri="{FF2B5EF4-FFF2-40B4-BE49-F238E27FC236}">
                <a16:creationId xmlns:a16="http://schemas.microsoft.com/office/drawing/2014/main" id="{2BAF6BFD-9CEB-A8D2-18CE-F60EF5C7CB81}"/>
              </a:ext>
            </a:extLst>
          </p:cNvPr>
          <p:cNvSpPr/>
          <p:nvPr/>
        </p:nvSpPr>
        <p:spPr>
          <a:xfrm>
            <a:off x="8841600" y="3307680"/>
            <a:ext cx="72036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橢圓 47">
            <a:extLst>
              <a:ext uri="{FF2B5EF4-FFF2-40B4-BE49-F238E27FC236}">
                <a16:creationId xmlns:a16="http://schemas.microsoft.com/office/drawing/2014/main" id="{FC1E2E19-BF00-78F0-9381-72441B87803D}"/>
              </a:ext>
            </a:extLst>
          </p:cNvPr>
          <p:cNvSpPr/>
          <p:nvPr/>
        </p:nvSpPr>
        <p:spPr>
          <a:xfrm>
            <a:off x="9684720" y="330768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橢圓 48">
            <a:extLst>
              <a:ext uri="{FF2B5EF4-FFF2-40B4-BE49-F238E27FC236}">
                <a16:creationId xmlns:a16="http://schemas.microsoft.com/office/drawing/2014/main" id="{1FC2C01C-B519-1FC2-6DD8-024265D5EC32}"/>
              </a:ext>
            </a:extLst>
          </p:cNvPr>
          <p:cNvSpPr/>
          <p:nvPr/>
        </p:nvSpPr>
        <p:spPr>
          <a:xfrm>
            <a:off x="10526040" y="3307680"/>
            <a:ext cx="718920" cy="71892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橢圓 49">
            <a:extLst>
              <a:ext uri="{FF2B5EF4-FFF2-40B4-BE49-F238E27FC236}">
                <a16:creationId xmlns:a16="http://schemas.microsoft.com/office/drawing/2014/main" id="{0963AF87-61E2-B4BE-3314-13D78340500C}"/>
              </a:ext>
            </a:extLst>
          </p:cNvPr>
          <p:cNvSpPr/>
          <p:nvPr/>
        </p:nvSpPr>
        <p:spPr>
          <a:xfrm>
            <a:off x="8000280" y="4164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橢圓 50">
            <a:extLst>
              <a:ext uri="{FF2B5EF4-FFF2-40B4-BE49-F238E27FC236}">
                <a16:creationId xmlns:a16="http://schemas.microsoft.com/office/drawing/2014/main" id="{43974112-9E0A-F7A7-E995-A47ED40C0BF3}"/>
              </a:ext>
            </a:extLst>
          </p:cNvPr>
          <p:cNvSpPr/>
          <p:nvPr/>
        </p:nvSpPr>
        <p:spPr>
          <a:xfrm>
            <a:off x="8841600" y="416484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橢圓 51">
            <a:extLst>
              <a:ext uri="{FF2B5EF4-FFF2-40B4-BE49-F238E27FC236}">
                <a16:creationId xmlns:a16="http://schemas.microsoft.com/office/drawing/2014/main" id="{DF3CBCC0-56AE-978C-A2D8-7F0EC8456C32}"/>
              </a:ext>
            </a:extLst>
          </p:cNvPr>
          <p:cNvSpPr/>
          <p:nvPr/>
        </p:nvSpPr>
        <p:spPr>
          <a:xfrm>
            <a:off x="9684720" y="4164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-2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橢圓 52">
            <a:extLst>
              <a:ext uri="{FF2B5EF4-FFF2-40B4-BE49-F238E27FC236}">
                <a16:creationId xmlns:a16="http://schemas.microsoft.com/office/drawing/2014/main" id="{E0FA3CCF-E586-96C7-DC30-33D41EB0256A}"/>
              </a:ext>
            </a:extLst>
          </p:cNvPr>
          <p:cNvSpPr/>
          <p:nvPr/>
        </p:nvSpPr>
        <p:spPr>
          <a:xfrm>
            <a:off x="10526040" y="416484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橢圓 53">
            <a:extLst>
              <a:ext uri="{FF2B5EF4-FFF2-40B4-BE49-F238E27FC236}">
                <a16:creationId xmlns:a16="http://schemas.microsoft.com/office/drawing/2014/main" id="{D815DE7C-4724-B1F8-57AB-9078147D5F90}"/>
              </a:ext>
            </a:extLst>
          </p:cNvPr>
          <p:cNvSpPr/>
          <p:nvPr/>
        </p:nvSpPr>
        <p:spPr>
          <a:xfrm>
            <a:off x="8000280" y="4964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-1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橢圓 54">
            <a:extLst>
              <a:ext uri="{FF2B5EF4-FFF2-40B4-BE49-F238E27FC236}">
                <a16:creationId xmlns:a16="http://schemas.microsoft.com/office/drawing/2014/main" id="{EE8B118A-2ABA-D9A5-4727-092E8D30F929}"/>
              </a:ext>
            </a:extLst>
          </p:cNvPr>
          <p:cNvSpPr/>
          <p:nvPr/>
        </p:nvSpPr>
        <p:spPr>
          <a:xfrm>
            <a:off x="8841600" y="4964760"/>
            <a:ext cx="72036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橢圓 55">
            <a:extLst>
              <a:ext uri="{FF2B5EF4-FFF2-40B4-BE49-F238E27FC236}">
                <a16:creationId xmlns:a16="http://schemas.microsoft.com/office/drawing/2014/main" id="{AA400DD1-512F-F296-9AD9-57DE4F2170AD}"/>
              </a:ext>
            </a:extLst>
          </p:cNvPr>
          <p:cNvSpPr/>
          <p:nvPr/>
        </p:nvSpPr>
        <p:spPr>
          <a:xfrm>
            <a:off x="9684720" y="4964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-4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橢圓 56">
            <a:extLst>
              <a:ext uri="{FF2B5EF4-FFF2-40B4-BE49-F238E27FC236}">
                <a16:creationId xmlns:a16="http://schemas.microsoft.com/office/drawing/2014/main" id="{E337B44F-D5D6-5A8A-D1EE-62DFD33D4C2E}"/>
              </a:ext>
            </a:extLst>
          </p:cNvPr>
          <p:cNvSpPr/>
          <p:nvPr/>
        </p:nvSpPr>
        <p:spPr>
          <a:xfrm>
            <a:off x="10526040" y="4964760"/>
            <a:ext cx="718920" cy="720360"/>
          </a:xfrm>
          <a:prstGeom prst="ellipse">
            <a:avLst/>
          </a:prstGeom>
          <a:gradFill rotWithShape="0">
            <a:gsLst>
              <a:gs pos="0">
                <a:srgbClr val="F0F0FF"/>
              </a:gs>
              <a:gs pos="100000">
                <a:srgbClr val="DDDDFF"/>
              </a:gs>
            </a:gsLst>
            <a:lin ang="5400000"/>
          </a:gradFill>
          <a:ln w="9525">
            <a:solidFill>
              <a:srgbClr val="C6C6FB"/>
            </a:solidFill>
            <a:round/>
          </a:ln>
          <a:effectLst>
            <a:outerShdw blurRad="39960" dist="2016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矩形 2">
            <a:extLst>
              <a:ext uri="{FF2B5EF4-FFF2-40B4-BE49-F238E27FC236}">
                <a16:creationId xmlns:a16="http://schemas.microsoft.com/office/drawing/2014/main" id="{12EFADA4-349E-AA8D-D9BB-A15288FE933A}"/>
              </a:ext>
            </a:extLst>
          </p:cNvPr>
          <p:cNvSpPr/>
          <p:nvPr/>
        </p:nvSpPr>
        <p:spPr>
          <a:xfrm>
            <a:off x="3831480" y="2437560"/>
            <a:ext cx="156168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8" name="矩形 67">
            <a:extLst>
              <a:ext uri="{FF2B5EF4-FFF2-40B4-BE49-F238E27FC236}">
                <a16:creationId xmlns:a16="http://schemas.microsoft.com/office/drawing/2014/main" id="{3C4CBF1E-27D8-047D-C583-C0729B04F063}"/>
              </a:ext>
            </a:extLst>
          </p:cNvPr>
          <p:cNvSpPr/>
          <p:nvPr/>
        </p:nvSpPr>
        <p:spPr>
          <a:xfrm>
            <a:off x="5515920" y="2437560"/>
            <a:ext cx="156024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9" name="矩形 68">
            <a:extLst>
              <a:ext uri="{FF2B5EF4-FFF2-40B4-BE49-F238E27FC236}">
                <a16:creationId xmlns:a16="http://schemas.microsoft.com/office/drawing/2014/main" id="{D33991F6-85EF-3F1E-9DE5-A997FBC2D300}"/>
              </a:ext>
            </a:extLst>
          </p:cNvPr>
          <p:cNvSpPr/>
          <p:nvPr/>
        </p:nvSpPr>
        <p:spPr>
          <a:xfrm>
            <a:off x="3831480" y="4093200"/>
            <a:ext cx="156168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0" name="矩形 69">
            <a:extLst>
              <a:ext uri="{FF2B5EF4-FFF2-40B4-BE49-F238E27FC236}">
                <a16:creationId xmlns:a16="http://schemas.microsoft.com/office/drawing/2014/main" id="{CE12803B-533D-7ED2-658D-1A24817DDC6E}"/>
              </a:ext>
            </a:extLst>
          </p:cNvPr>
          <p:cNvSpPr/>
          <p:nvPr/>
        </p:nvSpPr>
        <p:spPr>
          <a:xfrm>
            <a:off x="5515920" y="4093200"/>
            <a:ext cx="1560240" cy="152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1" name="矩形 70">
            <a:extLst>
              <a:ext uri="{FF2B5EF4-FFF2-40B4-BE49-F238E27FC236}">
                <a16:creationId xmlns:a16="http://schemas.microsoft.com/office/drawing/2014/main" id="{343E7670-BB5A-27F3-0CF4-55AE58EBE206}"/>
              </a:ext>
            </a:extLst>
          </p:cNvPr>
          <p:cNvSpPr/>
          <p:nvPr/>
        </p:nvSpPr>
        <p:spPr>
          <a:xfrm>
            <a:off x="8000280" y="2478960"/>
            <a:ext cx="156168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2" name="矩形 71">
            <a:extLst>
              <a:ext uri="{FF2B5EF4-FFF2-40B4-BE49-F238E27FC236}">
                <a16:creationId xmlns:a16="http://schemas.microsoft.com/office/drawing/2014/main" id="{E4AE329B-04F8-93C7-DC7D-EBCC77FAEADF}"/>
              </a:ext>
            </a:extLst>
          </p:cNvPr>
          <p:cNvSpPr/>
          <p:nvPr/>
        </p:nvSpPr>
        <p:spPr>
          <a:xfrm>
            <a:off x="9684720" y="2478960"/>
            <a:ext cx="156024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3" name="矩形 72">
            <a:extLst>
              <a:ext uri="{FF2B5EF4-FFF2-40B4-BE49-F238E27FC236}">
                <a16:creationId xmlns:a16="http://schemas.microsoft.com/office/drawing/2014/main" id="{BDE25876-133E-EA7D-F9EF-13C455F1AC22}"/>
              </a:ext>
            </a:extLst>
          </p:cNvPr>
          <p:cNvSpPr/>
          <p:nvPr/>
        </p:nvSpPr>
        <p:spPr>
          <a:xfrm>
            <a:off x="8000280" y="4134600"/>
            <a:ext cx="156168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4" name="矩形 73">
            <a:extLst>
              <a:ext uri="{FF2B5EF4-FFF2-40B4-BE49-F238E27FC236}">
                <a16:creationId xmlns:a16="http://schemas.microsoft.com/office/drawing/2014/main" id="{519925E9-5050-CB72-A69B-81EE2FC573D7}"/>
              </a:ext>
            </a:extLst>
          </p:cNvPr>
          <p:cNvSpPr/>
          <p:nvPr/>
        </p:nvSpPr>
        <p:spPr>
          <a:xfrm>
            <a:off x="9684720" y="4134600"/>
            <a:ext cx="1560240" cy="151884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85" name="矩形 5">
            <a:extLst>
              <a:ext uri="{FF2B5EF4-FFF2-40B4-BE49-F238E27FC236}">
                <a16:creationId xmlns:a16="http://schemas.microsoft.com/office/drawing/2014/main" id="{4372DAEB-48AD-398C-A1A9-4D22DC033E2D}"/>
              </a:ext>
            </a:extLst>
          </p:cNvPr>
          <p:cNvSpPr/>
          <p:nvPr/>
        </p:nvSpPr>
        <p:spPr>
          <a:xfrm>
            <a:off x="5946480" y="1322640"/>
            <a:ext cx="2774160" cy="543600"/>
          </a:xfrm>
          <a:prstGeom prst="rect">
            <a:avLst/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Feature Map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E2C04B-69E4-2289-BFFD-6649F6AF2B81}"/>
              </a:ext>
            </a:extLst>
          </p:cNvPr>
          <p:cNvSpPr txBox="1"/>
          <p:nvPr/>
        </p:nvSpPr>
        <p:spPr>
          <a:xfrm>
            <a:off x="779361" y="1277671"/>
            <a:ext cx="6104238" cy="1958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800" b="1" dirty="0"/>
              <a:t>Max Pooling</a:t>
            </a:r>
          </a:p>
          <a:p>
            <a:pPr>
              <a:lnSpc>
                <a:spcPct val="150000"/>
              </a:lnSpc>
            </a:pPr>
            <a:r>
              <a:rPr lang="en-ID" sz="2800" dirty="0"/>
              <a:t>Filter: 2x2</a:t>
            </a:r>
          </a:p>
          <a:p>
            <a:pPr>
              <a:lnSpc>
                <a:spcPct val="150000"/>
              </a:lnSpc>
            </a:pPr>
            <a:r>
              <a:rPr lang="en-ID" sz="2800" dirty="0"/>
              <a:t>Stride:2</a:t>
            </a:r>
          </a:p>
        </p:txBody>
      </p:sp>
    </p:spTree>
    <p:extLst>
      <p:ext uri="{BB962C8B-B14F-4D97-AF65-F5344CB8AC3E}">
        <p14:creationId xmlns:p14="http://schemas.microsoft.com/office/powerpoint/2010/main" val="1343021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54811" y="2796466"/>
            <a:ext cx="3036163" cy="2430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Poo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Fully connected layer</a:t>
            </a:r>
            <a:endParaRPr dirty="0"/>
          </a:p>
        </p:txBody>
      </p:sp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735228" y="1218902"/>
            <a:ext cx="10274642" cy="4420195"/>
          </a:xfrm>
          <a:prstGeom prst="rect">
            <a:avLst/>
          </a:prstGeom>
        </p:spPr>
        <p:txBody>
          <a:bodyPr/>
          <a:lstStyle/>
          <a:p>
            <a:r>
              <a:rPr lang="en-ID" sz="1800" dirty="0"/>
              <a:t>A fully connected </a:t>
            </a:r>
            <a:r>
              <a:rPr lang="en-ID" sz="1800" dirty="0">
                <a:effectLst/>
              </a:rPr>
              <a:t>layer</a:t>
            </a:r>
            <a:r>
              <a:rPr lang="en-ID" sz="1800" dirty="0"/>
              <a:t> refers to </a:t>
            </a:r>
            <a:r>
              <a:rPr lang="en-ID" sz="1800" b="1" dirty="0"/>
              <a:t>a neural network in which each neuron applies a linear transformation to the input vector through a weights matrix</a:t>
            </a:r>
            <a:r>
              <a:rPr lang="en-ID" sz="1800" dirty="0"/>
              <a:t>. </a:t>
            </a:r>
          </a:p>
          <a:p>
            <a:r>
              <a:rPr lang="en-ID" sz="1800" dirty="0"/>
              <a:t>As a result, all possible connections layer-to-layer are present, meaning every input of the input vector influences every output of the output vector.</a:t>
            </a:r>
            <a:endParaRPr lang="en-ID" sz="18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046662-B201-59BB-AA08-C9351945E307}"/>
              </a:ext>
            </a:extLst>
          </p:cNvPr>
          <p:cNvGrpSpPr/>
          <p:nvPr/>
        </p:nvGrpSpPr>
        <p:grpSpPr>
          <a:xfrm>
            <a:off x="4560899" y="2428397"/>
            <a:ext cx="7144920" cy="3445200"/>
            <a:chOff x="4380840" y="1651320"/>
            <a:chExt cx="7144920" cy="3445200"/>
          </a:xfrm>
        </p:grpSpPr>
        <p:sp>
          <p:nvSpPr>
            <p:cNvPr id="7" name="矩形 10">
              <a:extLst>
                <a:ext uri="{FF2B5EF4-FFF2-40B4-BE49-F238E27FC236}">
                  <a16:creationId xmlns:a16="http://schemas.microsoft.com/office/drawing/2014/main" id="{F9D75B42-0C5E-0F31-63D5-ECB24940C2F8}"/>
                </a:ext>
              </a:extLst>
            </p:cNvPr>
            <p:cNvSpPr/>
            <p:nvPr/>
          </p:nvSpPr>
          <p:spPr>
            <a:xfrm>
              <a:off x="4380840" y="1651320"/>
              <a:ext cx="388080" cy="344520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  <a:effectLst>
              <a:outerShdw blurRad="57240" dist="1908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Calibri"/>
                </a:rPr>
                <a:t>Flat</a:t>
              </a:r>
            </a:p>
            <a:p>
              <a:pPr algn="ctr">
                <a:lnSpc>
                  <a:spcPct val="100000"/>
                </a:lnSpc>
              </a:pPr>
              <a:r>
                <a:rPr lang="en-US" sz="2400" b="0" strike="noStrike" spc="-1" dirty="0">
                  <a:solidFill>
                    <a:srgbClr val="000000"/>
                  </a:solidFill>
                  <a:latin typeface="Calibri"/>
                </a:rPr>
                <a:t>ten</a:t>
              </a:r>
              <a:endParaRPr lang="en-US" sz="24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8" name="Picture 68">
              <a:extLst>
                <a:ext uri="{FF2B5EF4-FFF2-40B4-BE49-F238E27FC236}">
                  <a16:creationId xmlns:a16="http://schemas.microsoft.com/office/drawing/2014/main" id="{86A07AE6-4CAA-FB4E-4AA9-7CECFE0DB9B1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5554440" y="1747440"/>
              <a:ext cx="4936680" cy="3326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" name="文字方塊 5">
              <a:extLst>
                <a:ext uri="{FF2B5EF4-FFF2-40B4-BE49-F238E27FC236}">
                  <a16:creationId xmlns:a16="http://schemas.microsoft.com/office/drawing/2014/main" id="{6A456B05-6BAD-73EA-1D11-3CCF6A01A635}"/>
                </a:ext>
              </a:extLst>
            </p:cNvPr>
            <p:cNvSpPr/>
            <p:nvPr/>
          </p:nvSpPr>
          <p:spPr>
            <a:xfrm>
              <a:off x="6784200" y="3197160"/>
              <a:ext cx="2637720" cy="363960"/>
            </a:xfrm>
            <a:prstGeom prst="rect">
              <a:avLst/>
            </a:prstGeom>
            <a:gradFill rotWithShape="0">
              <a:gsLst>
                <a:gs pos="0">
                  <a:srgbClr val="71A6DA"/>
                </a:gs>
                <a:gs pos="100000">
                  <a:srgbClr val="549ADA"/>
                </a:gs>
              </a:gsLst>
              <a:lin ang="5400000"/>
            </a:gradFill>
            <a:ln w="0">
              <a:noFill/>
            </a:ln>
            <a:effectLst>
              <a:outerShdw blurRad="57240" dist="1908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</a:rPr>
                <a:t>Fully Connected Network</a:t>
              </a:r>
              <a:endParaRPr lang="en-US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" name="向下箭號 18">
              <a:extLst>
                <a:ext uri="{FF2B5EF4-FFF2-40B4-BE49-F238E27FC236}">
                  <a16:creationId xmlns:a16="http://schemas.microsoft.com/office/drawing/2014/main" id="{7667E312-CB30-67F2-EBD5-12B109DF5214}"/>
                </a:ext>
              </a:extLst>
            </p:cNvPr>
            <p:cNvSpPr/>
            <p:nvPr/>
          </p:nvSpPr>
          <p:spPr>
            <a:xfrm rot="16200000">
              <a:off x="4775040" y="3102480"/>
              <a:ext cx="779400" cy="3880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5BE25DBB-0964-4EA7-0B0E-BC4F29DB8A4A}"/>
                </a:ext>
              </a:extLst>
            </p:cNvPr>
            <p:cNvSpPr/>
            <p:nvPr/>
          </p:nvSpPr>
          <p:spPr>
            <a:xfrm>
              <a:off x="10602360" y="3168360"/>
              <a:ext cx="92340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000" b="0" strike="noStrike" spc="-1">
                  <a:solidFill>
                    <a:srgbClr val="000000"/>
                  </a:solidFill>
                  <a:latin typeface="Calibri"/>
                </a:rPr>
                <a:t>Output</a:t>
              </a:r>
              <a:endParaRPr lang="en-US" sz="2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C986D8-3F2E-BD3B-D811-942E06D49FA1}"/>
              </a:ext>
            </a:extLst>
          </p:cNvPr>
          <p:cNvSpPr txBox="1"/>
          <p:nvPr/>
        </p:nvSpPr>
        <p:spPr>
          <a:xfrm>
            <a:off x="4020983" y="6144595"/>
            <a:ext cx="7957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https://cs.stanford.edu/people/karpathy/convnetjs/demo/cifar10.html</a:t>
            </a:r>
          </a:p>
        </p:txBody>
      </p:sp>
      <p:sp>
        <p:nvSpPr>
          <p:cNvPr id="2" name="Rectangle 1"/>
          <p:cNvSpPr/>
          <p:nvPr/>
        </p:nvSpPr>
        <p:spPr>
          <a:xfrm>
            <a:off x="4020982" y="6486705"/>
            <a:ext cx="8171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https://medium.com/@muhammadshoaibali/flattening-cnn-layers-for-neural-network-694a232eda6a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48" y="2874187"/>
            <a:ext cx="2510517" cy="1200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537" y="4107399"/>
            <a:ext cx="2496128" cy="10359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4186" y="2371711"/>
            <a:ext cx="5052661" cy="355857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Notched Right Arrow 15"/>
          <p:cNvSpPr/>
          <p:nvPr/>
        </p:nvSpPr>
        <p:spPr>
          <a:xfrm>
            <a:off x="3778898" y="3872204"/>
            <a:ext cx="643812" cy="59109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1593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CF904-B2B6-4153-8B04-42E02C7B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MNIST dataset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7748519-8285-46C3-963E-AA7292174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208" y="1170805"/>
            <a:ext cx="5537083" cy="55370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64F928-5EFA-4CB5-B879-F81DEB86E885}"/>
              </a:ext>
            </a:extLst>
          </p:cNvPr>
          <p:cNvSpPr txBox="1"/>
          <p:nvPr/>
        </p:nvSpPr>
        <p:spPr>
          <a:xfrm>
            <a:off x="759938" y="1170805"/>
            <a:ext cx="4348323" cy="5150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dirty="0"/>
              <a:t>The MNIST database of handwritten digits,  available from this page: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55,000 training data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10,000 test data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 5,000 validation data</a:t>
            </a:r>
          </a:p>
          <a:p>
            <a:pPr algn="l">
              <a:lnSpc>
                <a:spcPct val="150000"/>
              </a:lnSpc>
            </a:pPr>
            <a:endParaRPr lang="en-US" altLang="zh-CN" sz="2000" dirty="0"/>
          </a:p>
          <a:p>
            <a:pPr algn="l">
              <a:lnSpc>
                <a:spcPct val="150000"/>
              </a:lnSpc>
            </a:pPr>
            <a:r>
              <a:rPr lang="en-US" altLang="zh-CN" sz="2000" dirty="0"/>
              <a:t> It is a subset of a larger set available from NIST. </a:t>
            </a:r>
          </a:p>
          <a:p>
            <a:pPr algn="l">
              <a:lnSpc>
                <a:spcPct val="150000"/>
              </a:lnSpc>
            </a:pPr>
            <a:r>
              <a:rPr lang="en-US" altLang="zh-CN" sz="2000" dirty="0"/>
              <a:t>The digits have been size-normalized (28x28) and centered in a fixed-size image.</a:t>
            </a:r>
            <a:endParaRPr lang="zh-CN" altLang="en-US" sz="2000" b="1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3381335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B6B2B-EB37-4D39-A639-D206923C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LeNet-5 for MNIST</a:t>
            </a:r>
            <a:endParaRPr lang="zh-CN" altLang="en-US" dirty="0"/>
          </a:p>
        </p:txBody>
      </p:sp>
      <p:pic>
        <p:nvPicPr>
          <p:cNvPr id="4" name="Google Shape;833;p100">
            <a:extLst>
              <a:ext uri="{FF2B5EF4-FFF2-40B4-BE49-F238E27FC236}">
                <a16:creationId xmlns:a16="http://schemas.microsoft.com/office/drawing/2014/main" id="{858ED9CB-F8C4-D926-E832-46DDD0C0E76F}"/>
              </a:ext>
            </a:extLst>
          </p:cNvPr>
          <p:cNvPicPr/>
          <p:nvPr/>
        </p:nvPicPr>
        <p:blipFill>
          <a:blip r:embed="rId3"/>
          <a:srcRect t="21139" r="74056" b="31275"/>
          <a:stretch/>
        </p:blipFill>
        <p:spPr>
          <a:xfrm>
            <a:off x="9033360" y="88657"/>
            <a:ext cx="2000160" cy="1967400"/>
          </a:xfrm>
          <a:prstGeom prst="rect">
            <a:avLst/>
          </a:prstGeom>
          <a:ln w="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BD9E8-A4E1-6A52-ABD6-322FCF842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46" y="1915297"/>
            <a:ext cx="9917133" cy="3837362"/>
          </a:xfrm>
          <a:prstGeom prst="rect">
            <a:avLst/>
          </a:prstGeom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79257364-76AD-AAC9-6E9B-B13EC1404C3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602379" y="3652631"/>
            <a:ext cx="792720" cy="772920"/>
          </a:xfrm>
          <a:prstGeom prst="rect">
            <a:avLst/>
          </a:prstGeom>
          <a:ln w="0">
            <a:noFill/>
          </a:ln>
        </p:spPr>
      </p:pic>
      <p:sp>
        <p:nvSpPr>
          <p:cNvPr id="3" name="Google Shape;538;p81">
            <a:extLst>
              <a:ext uri="{FF2B5EF4-FFF2-40B4-BE49-F238E27FC236}">
                <a16:creationId xmlns:a16="http://schemas.microsoft.com/office/drawing/2014/main" id="{029E00CD-6498-22B5-4417-BC8B68C12DBB}"/>
              </a:ext>
            </a:extLst>
          </p:cNvPr>
          <p:cNvSpPr/>
          <p:nvPr/>
        </p:nvSpPr>
        <p:spPr>
          <a:xfrm>
            <a:off x="9764020" y="3517898"/>
            <a:ext cx="792720" cy="77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060E5D-CFE8-1F80-574C-BFA964F2EF18}"/>
              </a:ext>
            </a:extLst>
          </p:cNvPr>
          <p:cNvSpPr txBox="1"/>
          <p:nvPr/>
        </p:nvSpPr>
        <p:spPr>
          <a:xfrm>
            <a:off x="2200517" y="6162885"/>
            <a:ext cx="7959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More : https://www.youtube.com/watch?v=pj9-rr1wDhM&amp;t=41s</a:t>
            </a:r>
          </a:p>
        </p:txBody>
      </p:sp>
    </p:spTree>
    <p:extLst>
      <p:ext uri="{BB962C8B-B14F-4D97-AF65-F5344CB8AC3E}">
        <p14:creationId xmlns:p14="http://schemas.microsoft.com/office/powerpoint/2010/main" val="329392965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ooling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43386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CNN Architectures</a:t>
            </a:r>
            <a:endParaRPr dirty="0"/>
          </a:p>
        </p:txBody>
      </p:sp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2193727" y="1928813"/>
            <a:ext cx="7804547" cy="4420195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2" name="Picture 1" descr="“VGG16”的图片搜索结果">
            <a:extLst>
              <a:ext uri="{FF2B5EF4-FFF2-40B4-BE49-F238E27FC236}">
                <a16:creationId xmlns:a16="http://schemas.microsoft.com/office/drawing/2014/main" id="{6E54833A-D183-4710-94D8-A65C088C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60392" y="2986349"/>
            <a:ext cx="5422812" cy="15013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“GooleNet”的图片搜索结果">
            <a:extLst>
              <a:ext uri="{FF2B5EF4-FFF2-40B4-BE49-F238E27FC236}">
                <a16:creationId xmlns:a16="http://schemas.microsoft.com/office/drawing/2014/main" id="{E5FE6336-1D67-49D6-AE36-CAF5E493E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106" y="1025610"/>
            <a:ext cx="1435601" cy="52191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“Resnet”的图片搜索结果">
            <a:extLst>
              <a:ext uri="{FF2B5EF4-FFF2-40B4-BE49-F238E27FC236}">
                <a16:creationId xmlns:a16="http://schemas.microsoft.com/office/drawing/2014/main" id="{FC0F8616-6CC7-48AF-974E-E5A60551B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50874" y="2309803"/>
            <a:ext cx="5939430" cy="19304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18824667-1BD1-4C88-B1E8-6B2C87C9B342}"/>
              </a:ext>
            </a:extLst>
          </p:cNvPr>
          <p:cNvSpPr txBox="1"/>
          <p:nvPr/>
        </p:nvSpPr>
        <p:spPr>
          <a:xfrm>
            <a:off x="600347" y="6448424"/>
            <a:ext cx="228964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VGG-16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A5A864-9293-490F-90DD-FA23E7948819}"/>
              </a:ext>
            </a:extLst>
          </p:cNvPr>
          <p:cNvSpPr txBox="1"/>
          <p:nvPr/>
        </p:nvSpPr>
        <p:spPr>
          <a:xfrm>
            <a:off x="4801319" y="6386076"/>
            <a:ext cx="24298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GoogleNet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B2008A-CAA1-4E25-A5BB-2BF61E4EF894}"/>
              </a:ext>
            </a:extLst>
          </p:cNvPr>
          <p:cNvSpPr txBox="1"/>
          <p:nvPr/>
        </p:nvSpPr>
        <p:spPr>
          <a:xfrm>
            <a:off x="9292357" y="6386076"/>
            <a:ext cx="16929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ResNet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3917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文"/>
          <p:cNvSpPr txBox="1">
            <a:spLocks noGrp="1"/>
          </p:cNvSpPr>
          <p:nvPr>
            <p:ph type="body" idx="1"/>
          </p:nvPr>
        </p:nvSpPr>
        <p:spPr>
          <a:xfrm>
            <a:off x="2193725" y="420855"/>
            <a:ext cx="7804547" cy="442019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CNN Architecture over a timeline</a:t>
            </a:r>
            <a:endParaRPr dirty="0"/>
          </a:p>
        </p:txBody>
      </p:sp>
      <p:sp>
        <p:nvSpPr>
          <p:cNvPr id="2" name="AutoShape 2" descr="Ten Years of AI in Review. From image classification to chatbot… | by  Thomas A Dorfer | Towards Data Scien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410" y="2090235"/>
            <a:ext cx="6858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120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65" y="2277035"/>
            <a:ext cx="89535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Neural network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57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2275" y="463877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42805" y="2259701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5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750193" y="1314680"/>
              <a:ext cx="938689" cy="47053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2800" dirty="0" smtClean="0">
                  <a:solidFill>
                    <a:schemeClr val="accent5">
                      <a:lumMod val="50000"/>
                    </a:schemeClr>
                  </a:solidFill>
                </a:rPr>
                <a:t>SDN</a:t>
              </a:r>
              <a:endParaRPr lang="en-US" sz="2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6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1449719" y="1352665"/>
              <a:ext cx="928870" cy="58122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2800" dirty="0" smtClean="0">
                  <a:solidFill>
                    <a:schemeClr val="accent1">
                      <a:lumMod val="75000"/>
                    </a:schemeClr>
                  </a:solidFill>
                </a:rPr>
                <a:t>NFV</a:t>
              </a:r>
              <a:endParaRPr 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103360" y="4356724"/>
            <a:ext cx="3715871" cy="1325563"/>
          </a:xfrm>
        </p:spPr>
        <p:txBody>
          <a:bodyPr/>
          <a:lstStyle/>
          <a:p>
            <a:r>
              <a:rPr lang="en-US" altLang="en-US" dirty="0"/>
              <a:t>Thank you!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218219" y="6142254"/>
            <a:ext cx="4973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015715" y="5772922"/>
            <a:ext cx="3070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https://github.com/siagianp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03360" y="5173542"/>
            <a:ext cx="3357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Thank you For being a great class!</a:t>
            </a:r>
          </a:p>
        </p:txBody>
      </p:sp>
      <p:sp>
        <p:nvSpPr>
          <p:cNvPr id="2" name="Rectangle 1"/>
          <p:cNvSpPr/>
          <p:nvPr/>
        </p:nvSpPr>
        <p:spPr>
          <a:xfrm>
            <a:off x="348815" y="6175026"/>
            <a:ext cx="7073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</a:t>
            </a:r>
            <a:r>
              <a:rPr lang="en-US" dirty="0" smtClean="0"/>
              <a:t>://github.com/amelcharolinesgn2/IoT_simulator-mqtt-NodeRed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B504550-7645-ABC1-2D9B-CDA715F2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C572C91-791A-EFCB-8F22-8DABC72EC9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verdysgn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21BCA6E-9814-AD88-B14B-93330B242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476E-A86B-6CE0-4A02-8A1FE415CE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CCC59-B17A-B2C5-8E4A-965F582F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673"/>
            <a:ext cx="11585081" cy="58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1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68" y="273821"/>
            <a:ext cx="5666173" cy="655807"/>
          </a:xfrm>
        </p:spPr>
        <p:txBody>
          <a:bodyPr>
            <a:noAutofit/>
          </a:bodyPr>
          <a:lstStyle/>
          <a:p>
            <a:r>
              <a:rPr lang="en-US" sz="3600" dirty="0" err="1"/>
              <a:t>Algoritma</a:t>
            </a:r>
            <a:r>
              <a:rPr lang="en-US" sz="3600" dirty="0"/>
              <a:t> Machine Learning!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334" y="945017"/>
            <a:ext cx="1466363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1400" dirty="0"/>
              <a:t>Linear Regression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99" y="1283571"/>
            <a:ext cx="1630136" cy="11318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4499" y="2598719"/>
            <a:ext cx="1438535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Decision Tree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34" y="3119165"/>
            <a:ext cx="2139883" cy="14424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3334" y="4712749"/>
            <a:ext cx="2002215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K-Means Clustering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22" y="5233195"/>
            <a:ext cx="1649927" cy="125780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99262" y="914239"/>
            <a:ext cx="2283895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262" y="1382601"/>
            <a:ext cx="2222043" cy="1216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33882" y="945017"/>
            <a:ext cx="53050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# Import standard library</a:t>
            </a:r>
          </a:p>
          <a:p>
            <a:r>
              <a:rPr lang="en-US" dirty="0">
                <a:solidFill>
                  <a:srgbClr val="002060"/>
                </a:solidFill>
              </a:rPr>
              <a:t>import pandas as </a:t>
            </a:r>
            <a:r>
              <a:rPr lang="en-US" dirty="0" err="1">
                <a:solidFill>
                  <a:srgbClr val="002060"/>
                </a:solidFill>
              </a:rPr>
              <a:t>pd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import </a:t>
            </a:r>
            <a:r>
              <a:rPr lang="en-US" dirty="0" err="1">
                <a:solidFill>
                  <a:srgbClr val="002060"/>
                </a:solidFill>
              </a:rPr>
              <a:t>numpy</a:t>
            </a:r>
            <a:r>
              <a:rPr lang="en-US" dirty="0">
                <a:solidFill>
                  <a:srgbClr val="002060"/>
                </a:solidFill>
              </a:rPr>
              <a:t> as np</a:t>
            </a:r>
          </a:p>
          <a:p>
            <a:r>
              <a:rPr lang="en-US" dirty="0">
                <a:solidFill>
                  <a:srgbClr val="002060"/>
                </a:solidFill>
              </a:rPr>
              <a:t>import </a:t>
            </a:r>
            <a:r>
              <a:rPr lang="en-US" dirty="0" err="1">
                <a:solidFill>
                  <a:srgbClr val="002060"/>
                </a:solidFill>
              </a:rPr>
              <a:t>matplotlib.pyplot</a:t>
            </a:r>
            <a:r>
              <a:rPr lang="en-US" dirty="0">
                <a:solidFill>
                  <a:srgbClr val="002060"/>
                </a:solidFill>
              </a:rPr>
              <a:t> as </a:t>
            </a:r>
            <a:r>
              <a:rPr lang="en-US" dirty="0" err="1">
                <a:solidFill>
                  <a:srgbClr val="002060"/>
                </a:solidFill>
              </a:rPr>
              <a:t>plt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import </a:t>
            </a:r>
            <a:r>
              <a:rPr lang="en-US" dirty="0" err="1">
                <a:solidFill>
                  <a:srgbClr val="002060"/>
                </a:solidFill>
              </a:rPr>
              <a:t>seaborn</a:t>
            </a:r>
            <a:r>
              <a:rPr lang="en-US" dirty="0">
                <a:solidFill>
                  <a:srgbClr val="002060"/>
                </a:solidFill>
              </a:rPr>
              <a:t> as </a:t>
            </a:r>
            <a:r>
              <a:rPr lang="en-US" dirty="0" err="1">
                <a:solidFill>
                  <a:srgbClr val="002060"/>
                </a:solidFill>
              </a:rPr>
              <a:t>sns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# </a:t>
            </a:r>
            <a:r>
              <a:rPr lang="en-US" dirty="0" err="1">
                <a:solidFill>
                  <a:srgbClr val="002060"/>
                </a:solidFill>
              </a:rPr>
              <a:t>Memuat</a:t>
            </a:r>
            <a:r>
              <a:rPr lang="en-US" dirty="0">
                <a:solidFill>
                  <a:srgbClr val="002060"/>
                </a:solidFill>
              </a:rPr>
              <a:t> file </a:t>
            </a:r>
            <a:r>
              <a:rPr lang="en-US" dirty="0" smtClean="0">
                <a:solidFill>
                  <a:srgbClr val="002060"/>
                </a:solidFill>
              </a:rPr>
              <a:t>suhu.csv </a:t>
            </a:r>
            <a:r>
              <a:rPr lang="en-US" dirty="0" err="1">
                <a:solidFill>
                  <a:srgbClr val="002060"/>
                </a:solidFill>
              </a:rPr>
              <a:t>menjadi</a:t>
            </a:r>
            <a:r>
              <a:rPr lang="en-US" dirty="0">
                <a:solidFill>
                  <a:srgbClr val="002060"/>
                </a:solidFill>
              </a:rPr>
              <a:t> pandas </a:t>
            </a:r>
            <a:r>
              <a:rPr lang="en-US" dirty="0" err="1">
                <a:solidFill>
                  <a:srgbClr val="002060"/>
                </a:solidFill>
              </a:rPr>
              <a:t>dataframe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 err="1">
                <a:solidFill>
                  <a:srgbClr val="002060"/>
                </a:solidFill>
              </a:rPr>
              <a:t>dataframe</a:t>
            </a:r>
            <a:r>
              <a:rPr lang="en-US" dirty="0">
                <a:solidFill>
                  <a:srgbClr val="002060"/>
                </a:solidFill>
              </a:rPr>
              <a:t> = </a:t>
            </a:r>
            <a:r>
              <a:rPr lang="en-US" dirty="0" err="1">
                <a:solidFill>
                  <a:srgbClr val="002060"/>
                </a:solidFill>
              </a:rPr>
              <a:t>pd.read_csv</a:t>
            </a:r>
            <a:r>
              <a:rPr lang="en-US" dirty="0" smtClean="0">
                <a:solidFill>
                  <a:srgbClr val="002060"/>
                </a:solidFill>
              </a:rPr>
              <a:t>(‘suhu.csv</a:t>
            </a:r>
            <a:r>
              <a:rPr lang="en-US" dirty="0">
                <a:solidFill>
                  <a:srgbClr val="002060"/>
                </a:solidFill>
              </a:rPr>
              <a:t>')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# </a:t>
            </a:r>
            <a:r>
              <a:rPr lang="en-US" dirty="0" err="1">
                <a:solidFill>
                  <a:srgbClr val="002060"/>
                </a:solidFill>
              </a:rPr>
              <a:t>Menampilkan</a:t>
            </a:r>
            <a:r>
              <a:rPr lang="en-US" dirty="0">
                <a:solidFill>
                  <a:srgbClr val="002060"/>
                </a:solidFill>
              </a:rPr>
              <a:t> 5 </a:t>
            </a:r>
            <a:r>
              <a:rPr lang="en-US" dirty="0" err="1">
                <a:solidFill>
                  <a:srgbClr val="002060"/>
                </a:solidFill>
              </a:rPr>
              <a:t>baris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pertama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dari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dataframe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 err="1">
                <a:solidFill>
                  <a:srgbClr val="002060"/>
                </a:solidFill>
              </a:rPr>
              <a:t>dataframe.head</a:t>
            </a:r>
            <a:r>
              <a:rPr lang="en-US" dirty="0" smtClean="0">
                <a:solidFill>
                  <a:srgbClr val="002060"/>
                </a:solidFill>
              </a:rPr>
              <a:t>()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# </a:t>
            </a:r>
            <a:r>
              <a:rPr lang="en-US" dirty="0" err="1" smtClean="0">
                <a:solidFill>
                  <a:srgbClr val="002060"/>
                </a:solidFill>
              </a:rPr>
              <a:t>Melakukan</a:t>
            </a:r>
            <a:r>
              <a:rPr lang="en-US" dirty="0" smtClean="0">
                <a:solidFill>
                  <a:srgbClr val="002060"/>
                </a:solidFill>
              </a:rPr>
              <a:t> proses hierarchy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from </a:t>
            </a:r>
            <a:r>
              <a:rPr lang="en-US" dirty="0" err="1">
                <a:solidFill>
                  <a:srgbClr val="002060"/>
                </a:solidFill>
              </a:rPr>
              <a:t>scipy.cluster.hierarchy</a:t>
            </a:r>
            <a:r>
              <a:rPr lang="en-US" dirty="0">
                <a:solidFill>
                  <a:srgbClr val="002060"/>
                </a:solidFill>
              </a:rPr>
              <a:t> import </a:t>
            </a:r>
            <a:r>
              <a:rPr lang="en-US" dirty="0" err="1">
                <a:solidFill>
                  <a:srgbClr val="002060"/>
                </a:solidFill>
              </a:rPr>
              <a:t>dendrogram</a:t>
            </a:r>
            <a:r>
              <a:rPr lang="en-US" dirty="0">
                <a:solidFill>
                  <a:srgbClr val="002060"/>
                </a:solidFill>
              </a:rPr>
              <a:t>, linkage</a:t>
            </a:r>
            <a:endParaRPr lang="en-US" dirty="0" smtClean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17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27" y="382880"/>
            <a:ext cx="5737891" cy="655807"/>
          </a:xfrm>
        </p:spPr>
        <p:txBody>
          <a:bodyPr>
            <a:noAutofit/>
          </a:bodyPr>
          <a:lstStyle/>
          <a:p>
            <a:r>
              <a:rPr lang="en-US" sz="3600" dirty="0" err="1"/>
              <a:t>Algoritma</a:t>
            </a:r>
            <a:r>
              <a:rPr lang="en-US" sz="3600" dirty="0"/>
              <a:t> </a:t>
            </a:r>
            <a:r>
              <a:rPr lang="en-US" sz="3600" dirty="0" smtClean="0"/>
              <a:t>Deep </a:t>
            </a:r>
            <a:r>
              <a:rPr lang="en-US" sz="3600" dirty="0"/>
              <a:t>Learning!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5923" y="1236239"/>
            <a:ext cx="381694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5923" y="1618457"/>
            <a:ext cx="359451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fr-FR" dirty="0"/>
              <a:t>RNN </a:t>
            </a:r>
            <a:r>
              <a:rPr lang="fr-FR" dirty="0" err="1"/>
              <a:t>atau</a:t>
            </a:r>
            <a:r>
              <a:rPr lang="fr-FR" dirty="0"/>
              <a:t> </a:t>
            </a:r>
            <a:r>
              <a:rPr lang="fr-FR" dirty="0" err="1"/>
              <a:t>Recurrent</a:t>
            </a:r>
            <a:r>
              <a:rPr lang="fr-FR" dirty="0"/>
              <a:t> Neural Network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5923" y="2185341"/>
            <a:ext cx="433888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Long Short-Term Memory Networks (LSTMs)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5923" y="2752225"/>
            <a:ext cx="3974229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Generative Adversarial Networks (GANs)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5923" y="3134443"/>
            <a:ext cx="149419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05923" y="4095774"/>
            <a:ext cx="291349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Deep Belief Networks (DBNs)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923" y="3608475"/>
            <a:ext cx="320446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</p:spTree>
    <p:extLst>
      <p:ext uri="{BB962C8B-B14F-4D97-AF65-F5344CB8AC3E}">
        <p14:creationId xmlns:p14="http://schemas.microsoft.com/office/powerpoint/2010/main" val="33775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2" y="1003177"/>
            <a:ext cx="3276600" cy="56127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5812" y="0"/>
            <a:ext cx="10515600" cy="5627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Model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5428129" y="562722"/>
            <a:ext cx="6096000" cy="56938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400" dirty="0"/>
              <a:t># Feature Extraction Layer</a:t>
            </a:r>
          </a:p>
          <a:p>
            <a:r>
              <a:rPr lang="en-US" sz="1400" dirty="0"/>
              <a:t>inputs = Input(shape=(28, 28, 1))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ZeroPadding2D(padding=(2,2))(inputs) 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Conv2D(16, (5, 5), strides=(3,3), activation='</a:t>
            </a:r>
            <a:r>
              <a:rPr lang="en-US" sz="1400" dirty="0" err="1"/>
              <a:t>relu</a:t>
            </a:r>
            <a:r>
              <a:rPr lang="en-US" sz="1400" dirty="0"/>
              <a:t>')(</a:t>
            </a:r>
            <a:r>
              <a:rPr lang="en-US" sz="1400" dirty="0" err="1"/>
              <a:t>conv_layer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MaxPooling2D((2, 2))(</a:t>
            </a:r>
            <a:r>
              <a:rPr lang="en-US" sz="1400" dirty="0" err="1"/>
              <a:t>conv_layer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Conv2D(32, (3, 3), strides=(1,1), activation='</a:t>
            </a:r>
            <a:r>
              <a:rPr lang="en-US" sz="1400" dirty="0" err="1"/>
              <a:t>relu</a:t>
            </a:r>
            <a:r>
              <a:rPr lang="en-US" sz="1400" dirty="0"/>
              <a:t>')(</a:t>
            </a:r>
            <a:r>
              <a:rPr lang="en-US" sz="1400" dirty="0" err="1"/>
              <a:t>conv_layer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ZeroPadding2D(padding=(1,1))(</a:t>
            </a:r>
            <a:r>
              <a:rPr lang="en-US" sz="1400" dirty="0" err="1"/>
              <a:t>conv_layer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conv_layer</a:t>
            </a:r>
            <a:r>
              <a:rPr lang="en-US" sz="1400" dirty="0"/>
              <a:t> = Conv2D(64, (3, 3), strides=(1,1), activation='</a:t>
            </a:r>
            <a:r>
              <a:rPr lang="en-US" sz="1400" dirty="0" err="1"/>
              <a:t>relu</a:t>
            </a:r>
            <a:r>
              <a:rPr lang="en-US" sz="1400" dirty="0"/>
              <a:t>')(</a:t>
            </a:r>
            <a:r>
              <a:rPr lang="en-US" sz="1400" dirty="0" err="1"/>
              <a:t>conv_layer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# Flatten feature map to Vector with 576 element.</a:t>
            </a:r>
          </a:p>
          <a:p>
            <a:r>
              <a:rPr lang="en-US" sz="1400" dirty="0"/>
              <a:t>flatten = Flatten()(</a:t>
            </a:r>
            <a:r>
              <a:rPr lang="en-US" sz="1400" dirty="0" err="1"/>
              <a:t>conv_layer</a:t>
            </a:r>
            <a:r>
              <a:rPr lang="en-US" sz="1400" dirty="0"/>
              <a:t>) </a:t>
            </a:r>
          </a:p>
          <a:p>
            <a:endParaRPr lang="en-US" sz="1400" dirty="0"/>
          </a:p>
          <a:p>
            <a:r>
              <a:rPr lang="en-US" sz="1400" dirty="0"/>
              <a:t># Fully Connected Layer</a:t>
            </a:r>
          </a:p>
          <a:p>
            <a:r>
              <a:rPr lang="en-US" sz="1400" dirty="0" err="1"/>
              <a:t>fc_layer</a:t>
            </a:r>
            <a:r>
              <a:rPr lang="en-US" sz="1400" dirty="0"/>
              <a:t> = Dense(256, activation='</a:t>
            </a:r>
            <a:r>
              <a:rPr lang="en-US" sz="1400" dirty="0" err="1"/>
              <a:t>relu</a:t>
            </a:r>
            <a:r>
              <a:rPr lang="en-US" sz="1400" dirty="0"/>
              <a:t>')(flatten)</a:t>
            </a:r>
          </a:p>
          <a:p>
            <a:r>
              <a:rPr lang="en-US" sz="1400" dirty="0" err="1"/>
              <a:t>fc_layer</a:t>
            </a:r>
            <a:r>
              <a:rPr lang="en-US" sz="1400" dirty="0"/>
              <a:t> = Dense(64, activation='</a:t>
            </a:r>
            <a:r>
              <a:rPr lang="en-US" sz="1400" dirty="0" err="1"/>
              <a:t>relu</a:t>
            </a:r>
            <a:r>
              <a:rPr lang="en-US" sz="1400" dirty="0"/>
              <a:t>')(</a:t>
            </a:r>
            <a:r>
              <a:rPr lang="en-US" sz="1400" dirty="0" err="1"/>
              <a:t>fc_layer</a:t>
            </a:r>
            <a:r>
              <a:rPr lang="en-US" sz="1400" dirty="0"/>
              <a:t>)</a:t>
            </a:r>
          </a:p>
          <a:p>
            <a:r>
              <a:rPr lang="en-US" sz="1400" dirty="0"/>
              <a:t>outputs = Dense(10, activation='</a:t>
            </a:r>
            <a:r>
              <a:rPr lang="en-US" sz="1400" dirty="0" err="1"/>
              <a:t>softmax</a:t>
            </a:r>
            <a:r>
              <a:rPr lang="en-US" sz="1400" dirty="0"/>
              <a:t>')(</a:t>
            </a:r>
            <a:r>
              <a:rPr lang="en-US" sz="1400" dirty="0" err="1"/>
              <a:t>fc_layer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model = Model(inputs=inputs, outputs=outputs)</a:t>
            </a:r>
          </a:p>
          <a:p>
            <a:endParaRPr lang="en-US" sz="1400" dirty="0"/>
          </a:p>
          <a:p>
            <a:r>
              <a:rPr lang="en-US" sz="1400" dirty="0"/>
              <a:t># Adam Optimizer and Cross Entropy Loss</a:t>
            </a:r>
          </a:p>
          <a:p>
            <a:r>
              <a:rPr lang="en-US" sz="1400" dirty="0" err="1"/>
              <a:t>adam</a:t>
            </a:r>
            <a:r>
              <a:rPr lang="en-US" sz="1400" dirty="0"/>
              <a:t> = Adam(</a:t>
            </a:r>
            <a:r>
              <a:rPr lang="en-US" sz="1400" dirty="0" err="1"/>
              <a:t>lr</a:t>
            </a:r>
            <a:r>
              <a:rPr lang="en-US" sz="1400" dirty="0"/>
              <a:t>=0.0001)</a:t>
            </a:r>
          </a:p>
          <a:p>
            <a:r>
              <a:rPr lang="en-US" sz="1400" dirty="0" err="1"/>
              <a:t>model.compile</a:t>
            </a:r>
            <a:r>
              <a:rPr lang="en-US" sz="1400" dirty="0"/>
              <a:t>(optimizer=</a:t>
            </a:r>
            <a:r>
              <a:rPr lang="en-US" sz="1400" dirty="0" err="1"/>
              <a:t>adam</a:t>
            </a:r>
            <a:r>
              <a:rPr lang="en-US" sz="1400" dirty="0"/>
              <a:t>, loss='</a:t>
            </a:r>
            <a:r>
              <a:rPr lang="en-US" sz="1400" dirty="0" err="1"/>
              <a:t>categorical_crossentropy</a:t>
            </a:r>
            <a:r>
              <a:rPr lang="en-US" sz="1400" dirty="0"/>
              <a:t>', metrics=['accuracy'])</a:t>
            </a:r>
          </a:p>
          <a:p>
            <a:endParaRPr lang="en-US" sz="1400" dirty="0"/>
          </a:p>
          <a:p>
            <a:r>
              <a:rPr lang="en-US" sz="1400" dirty="0"/>
              <a:t># Print Model Summary</a:t>
            </a:r>
          </a:p>
          <a:p>
            <a:r>
              <a:rPr lang="en-US" sz="1400" dirty="0"/>
              <a:t>print(</a:t>
            </a:r>
            <a:r>
              <a:rPr lang="en-US" sz="1400" dirty="0" err="1"/>
              <a:t>model.summary</a:t>
            </a:r>
            <a:r>
              <a:rPr lang="en-US" sz="1400" dirty="0"/>
              <a:t>())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09762" y="66009"/>
            <a:ext cx="5737891" cy="655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Algoritma Deep Learning!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950563" y="2894120"/>
            <a:ext cx="1154097" cy="915445"/>
          </a:xfrm>
          <a:prstGeom prst="rightArrow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27" y="382880"/>
            <a:ext cx="5737891" cy="655807"/>
          </a:xfrm>
        </p:spPr>
        <p:txBody>
          <a:bodyPr>
            <a:noAutofit/>
          </a:bodyPr>
          <a:lstStyle/>
          <a:p>
            <a:r>
              <a:rPr lang="en-US" sz="3600" dirty="0" err="1"/>
              <a:t>Algoritma</a:t>
            </a:r>
            <a:r>
              <a:rPr lang="en-US" sz="3600" dirty="0"/>
              <a:t> </a:t>
            </a:r>
            <a:r>
              <a:rPr lang="en-US" sz="3600" dirty="0" smtClean="0"/>
              <a:t>Deep </a:t>
            </a:r>
            <a:r>
              <a:rPr lang="en-US" sz="3600" dirty="0"/>
              <a:t>Learning!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5923" y="1236239"/>
            <a:ext cx="381694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5923" y="1618457"/>
            <a:ext cx="359451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fr-FR" dirty="0"/>
              <a:t>RNN </a:t>
            </a:r>
            <a:r>
              <a:rPr lang="fr-FR" dirty="0" err="1"/>
              <a:t>atau</a:t>
            </a:r>
            <a:r>
              <a:rPr lang="fr-FR" dirty="0"/>
              <a:t> </a:t>
            </a:r>
            <a:r>
              <a:rPr lang="fr-FR" dirty="0" err="1"/>
              <a:t>Recurrent</a:t>
            </a:r>
            <a:r>
              <a:rPr lang="fr-FR" dirty="0"/>
              <a:t> Neural Network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5923" y="2185341"/>
            <a:ext cx="433888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Long Short-Term Memory Networks (LSTMs)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5923" y="2752225"/>
            <a:ext cx="3974229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Generative Adversarial Networks (GANs)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5923" y="3134443"/>
            <a:ext cx="149419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05923" y="4095774"/>
            <a:ext cx="2913490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Deep Belief Networks (DBNs)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923" y="3608475"/>
            <a:ext cx="320446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err="1"/>
              <a:t>Autoencoders</a:t>
            </a:r>
            <a:r>
              <a:rPr lang="en-US" dirty="0"/>
              <a:t> (VAEs)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63053" y="279629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</a:rPr>
              <a:t>model = Sequential()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(layers.Conv3D(32,(3,3,3),activation='</a:t>
            </a:r>
            <a:r>
              <a:rPr lang="en-US" sz="1200" dirty="0" err="1">
                <a:solidFill>
                  <a:srgbClr val="002060"/>
                </a:solidFill>
              </a:rPr>
              <a:t>relu</a:t>
            </a:r>
            <a:r>
              <a:rPr lang="en-US" sz="1200" dirty="0">
                <a:solidFill>
                  <a:srgbClr val="002060"/>
                </a:solidFill>
              </a:rPr>
              <a:t>',</a:t>
            </a:r>
            <a:r>
              <a:rPr lang="en-US" sz="1200" dirty="0" err="1">
                <a:solidFill>
                  <a:srgbClr val="002060"/>
                </a:solidFill>
              </a:rPr>
              <a:t>input_shape</a:t>
            </a:r>
            <a:r>
              <a:rPr lang="en-US" sz="1200" dirty="0">
                <a:solidFill>
                  <a:srgbClr val="002060"/>
                </a:solidFill>
              </a:rPr>
              <a:t>=(16,16,16,1),</a:t>
            </a:r>
            <a:r>
              <a:rPr lang="en-US" sz="1200" dirty="0" err="1">
                <a:solidFill>
                  <a:srgbClr val="002060"/>
                </a:solidFill>
              </a:rPr>
              <a:t>bias_initializer</a:t>
            </a:r>
            <a:r>
              <a:rPr lang="en-US" sz="1200" dirty="0">
                <a:solidFill>
                  <a:srgbClr val="002060"/>
                </a:solidFill>
              </a:rPr>
              <a:t>=Constant(0.01)))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(layers.Conv3D(32,(3,3,3),activation='</a:t>
            </a:r>
            <a:r>
              <a:rPr lang="en-US" sz="1200" dirty="0" err="1">
                <a:solidFill>
                  <a:srgbClr val="002060"/>
                </a:solidFill>
              </a:rPr>
              <a:t>relu</a:t>
            </a:r>
            <a:r>
              <a:rPr lang="en-US" sz="1200" dirty="0">
                <a:solidFill>
                  <a:srgbClr val="002060"/>
                </a:solidFill>
              </a:rPr>
              <a:t>',</a:t>
            </a:r>
            <a:r>
              <a:rPr lang="en-US" sz="1200" dirty="0" err="1">
                <a:solidFill>
                  <a:srgbClr val="002060"/>
                </a:solidFill>
              </a:rPr>
              <a:t>bias_initializer</a:t>
            </a:r>
            <a:r>
              <a:rPr lang="en-US" sz="1200" dirty="0">
                <a:solidFill>
                  <a:srgbClr val="002060"/>
                </a:solidFill>
              </a:rPr>
              <a:t>=Constant(0.01)))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(layers.MaxPooling3D((2,2,2)))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(layers.Conv3D(64,(3,3,3),activation='</a:t>
            </a:r>
            <a:r>
              <a:rPr lang="en-US" sz="1200" dirty="0" err="1">
                <a:solidFill>
                  <a:srgbClr val="002060"/>
                </a:solidFill>
              </a:rPr>
              <a:t>relu</a:t>
            </a:r>
            <a:r>
              <a:rPr lang="en-US" sz="1200" dirty="0">
                <a:solidFill>
                  <a:srgbClr val="002060"/>
                </a:solidFill>
              </a:rPr>
              <a:t>'))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(layers.Conv3D(64,(2,2,2),activation='</a:t>
            </a:r>
            <a:r>
              <a:rPr lang="en-US" sz="1200" dirty="0" err="1">
                <a:solidFill>
                  <a:srgbClr val="002060"/>
                </a:solidFill>
              </a:rPr>
              <a:t>relu</a:t>
            </a:r>
            <a:r>
              <a:rPr lang="en-US" sz="1200" dirty="0">
                <a:solidFill>
                  <a:srgbClr val="002060"/>
                </a:solidFill>
              </a:rPr>
              <a:t>'))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(layers.MaxPooling3D((2,2,2)))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layers.Dropout</a:t>
            </a:r>
            <a:r>
              <a:rPr lang="en-US" sz="1200" dirty="0">
                <a:solidFill>
                  <a:srgbClr val="002060"/>
                </a:solidFill>
              </a:rPr>
              <a:t>(0.6))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layers.Flatten</a:t>
            </a:r>
            <a:r>
              <a:rPr lang="en-US" sz="1200" dirty="0">
                <a:solidFill>
                  <a:srgbClr val="002060"/>
                </a:solidFill>
              </a:rPr>
              <a:t>())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layers.Dense</a:t>
            </a:r>
            <a:r>
              <a:rPr lang="en-US" sz="1200" dirty="0">
                <a:solidFill>
                  <a:srgbClr val="002060"/>
                </a:solidFill>
              </a:rPr>
              <a:t>(256,'relu'))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layers.Dropout</a:t>
            </a:r>
            <a:r>
              <a:rPr lang="en-US" sz="1200" dirty="0">
                <a:solidFill>
                  <a:srgbClr val="002060"/>
                </a:solidFill>
              </a:rPr>
              <a:t>(0.7))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layers.Dense</a:t>
            </a:r>
            <a:r>
              <a:rPr lang="en-US" sz="1200" dirty="0">
                <a:solidFill>
                  <a:srgbClr val="002060"/>
                </a:solidFill>
              </a:rPr>
              <a:t>(128,'relu'))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layers.Dropout</a:t>
            </a:r>
            <a:r>
              <a:rPr lang="en-US" sz="1200" dirty="0">
                <a:solidFill>
                  <a:srgbClr val="002060"/>
                </a:solidFill>
              </a:rPr>
              <a:t>(0.5))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model.add</a:t>
            </a:r>
            <a:r>
              <a:rPr lang="en-US" sz="1200" dirty="0">
                <a:solidFill>
                  <a:srgbClr val="002060"/>
                </a:solidFill>
              </a:rPr>
              <a:t>(</a:t>
            </a:r>
            <a:r>
              <a:rPr lang="en-US" sz="1200" dirty="0" err="1">
                <a:solidFill>
                  <a:srgbClr val="002060"/>
                </a:solidFill>
              </a:rPr>
              <a:t>layers.Dense</a:t>
            </a:r>
            <a:r>
              <a:rPr lang="en-US" sz="1200" dirty="0">
                <a:solidFill>
                  <a:srgbClr val="002060"/>
                </a:solidFill>
              </a:rPr>
              <a:t>(10,'softmax'))</a:t>
            </a:r>
          </a:p>
          <a:p>
            <a:r>
              <a:rPr lang="en-US" sz="1200" dirty="0" err="1">
                <a:solidFill>
                  <a:srgbClr val="002060"/>
                </a:solidFill>
              </a:rPr>
              <a:t>model.summary</a:t>
            </a:r>
            <a:r>
              <a:rPr lang="en-US" sz="1200" dirty="0">
                <a:solidFill>
                  <a:srgbClr val="002060"/>
                </a:solidFill>
              </a:rPr>
              <a:t>()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81244" y="2405926"/>
            <a:ext cx="40960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Model: "sequential_2"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Layer (type)                 Output Shape              </a:t>
            </a:r>
            <a:r>
              <a:rPr lang="en-US" sz="800" dirty="0" err="1"/>
              <a:t>Param</a:t>
            </a:r>
            <a:r>
              <a:rPr lang="en-US" sz="800" dirty="0"/>
              <a:t> #   </a:t>
            </a:r>
          </a:p>
          <a:p>
            <a:r>
              <a:rPr lang="en-US" sz="800" dirty="0"/>
              <a:t>=================================================================</a:t>
            </a:r>
          </a:p>
          <a:p>
            <a:r>
              <a:rPr lang="en-US" sz="800" dirty="0"/>
              <a:t>conv3d_5 (Conv3D)            (None, 14, 14, 14, 32)    896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conv3d_6 (Conv3D)            (None, 12, 12, 12, 32)    27680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max_pooling3d_2 (MaxPooling3 (None, 6, 6, 6, 32)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conv3d_7 (Conv3D)            (None, 4, 4, 4, 64)       55360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conv3d_8 (Conv3D)            (None, 3, 3, 3, 64)       32832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max_pooling3d_3 (MaxPooling3 (None, 1, 1, 1, 64)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dropout_4 (Dropout)          (None, 1, 1, 1, 64)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flatten_1 (Flatten)          (None, 64)  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dense_3 (Dense)              (None, 256)               16640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dropout_5 (Dropout)          (None, 256) 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dense_4 (Dense)              (None, 128)               32896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dropout_6 (Dropout)          (None, 128) 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dense_5 (Dense)              (None, 10)                1290      </a:t>
            </a:r>
          </a:p>
          <a:p>
            <a:r>
              <a:rPr lang="en-US" sz="800" dirty="0"/>
              <a:t>=================================================================</a:t>
            </a:r>
          </a:p>
          <a:p>
            <a:r>
              <a:rPr lang="en-US" sz="800" dirty="0"/>
              <a:t>Total </a:t>
            </a:r>
            <a:r>
              <a:rPr lang="en-US" sz="800" dirty="0" err="1"/>
              <a:t>params</a:t>
            </a:r>
            <a:r>
              <a:rPr lang="en-US" sz="800" dirty="0"/>
              <a:t>: 167,594</a:t>
            </a:r>
          </a:p>
          <a:p>
            <a:r>
              <a:rPr lang="en-US" sz="800" dirty="0"/>
              <a:t>Trainable </a:t>
            </a:r>
            <a:r>
              <a:rPr lang="en-US" sz="800" dirty="0" err="1"/>
              <a:t>params</a:t>
            </a:r>
            <a:r>
              <a:rPr lang="en-US" sz="800" dirty="0"/>
              <a:t>: 167,594</a:t>
            </a:r>
          </a:p>
          <a:p>
            <a:r>
              <a:rPr lang="en-US" sz="800" dirty="0"/>
              <a:t>Non-trainable </a:t>
            </a:r>
            <a:r>
              <a:rPr lang="en-US" sz="800" dirty="0" err="1"/>
              <a:t>params</a:t>
            </a:r>
            <a:r>
              <a:rPr lang="en-US" sz="800" dirty="0"/>
              <a:t>: 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63053" y="-890"/>
            <a:ext cx="936475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CNN-3D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6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5027</TotalTime>
  <Words>2220</Words>
  <Application>Microsoft Office PowerPoint</Application>
  <PresentationFormat>Widescreen</PresentationFormat>
  <Paragraphs>854</Paragraphs>
  <Slides>40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맑은 고딕</vt:lpstr>
      <vt:lpstr>ＭＳ Ｐゴシック</vt:lpstr>
      <vt:lpstr>Arial</vt:lpstr>
      <vt:lpstr>Calibri</vt:lpstr>
      <vt:lpstr>Calibri Light</vt:lpstr>
      <vt:lpstr>Cambria Math</vt:lpstr>
      <vt:lpstr>Comfortaa</vt:lpstr>
      <vt:lpstr>Courier New</vt:lpstr>
      <vt:lpstr>等线</vt:lpstr>
      <vt:lpstr>等线 Light</vt:lpstr>
      <vt:lpstr>Helvetica Neue</vt:lpstr>
      <vt:lpstr>Wingdings</vt:lpstr>
      <vt:lpstr>Office Theme</vt:lpstr>
      <vt:lpstr>Microsoft Equation 3.0</vt:lpstr>
      <vt:lpstr>PowerPoint Presentation</vt:lpstr>
      <vt:lpstr>Architecture</vt:lpstr>
      <vt:lpstr>Tahapan ….</vt:lpstr>
      <vt:lpstr>Neural network</vt:lpstr>
      <vt:lpstr>PowerPoint Presentation</vt:lpstr>
      <vt:lpstr>Algoritma Machine Learning!</vt:lpstr>
      <vt:lpstr>Algoritma Deep Learning!</vt:lpstr>
      <vt:lpstr>Model</vt:lpstr>
      <vt:lpstr>Algoritma Deep Learning!</vt:lpstr>
      <vt:lpstr>PowerPoint Presentation</vt:lpstr>
      <vt:lpstr> Conventional classification </vt:lpstr>
      <vt:lpstr> Conventional classification </vt:lpstr>
      <vt:lpstr> Deep learning classification </vt:lpstr>
      <vt:lpstr> Deep learning classification </vt:lpstr>
      <vt:lpstr> Deep learning classification </vt:lpstr>
      <vt:lpstr> Deep Neural network</vt:lpstr>
      <vt:lpstr>Why Deep Neural network</vt:lpstr>
      <vt:lpstr>Convolutional Neural Network</vt:lpstr>
      <vt:lpstr>Convolutional Neural Network applications</vt:lpstr>
      <vt:lpstr>Dense neural network and Convolutional neural network </vt:lpstr>
      <vt:lpstr>A simple CNN structure</vt:lpstr>
      <vt:lpstr>CONVOLUTIONAL KERNEL</vt:lpstr>
      <vt:lpstr>Convolutional process</vt:lpstr>
      <vt:lpstr>CONVOLUTIONAL PROCESS</vt:lpstr>
      <vt:lpstr>CONVOLUTED FEATURE SIZe</vt:lpstr>
      <vt:lpstr>Convolution process</vt:lpstr>
      <vt:lpstr>Convolution process</vt:lpstr>
      <vt:lpstr>Convolution process</vt:lpstr>
      <vt:lpstr>Convolution process : zero padding</vt:lpstr>
      <vt:lpstr>Convolution process : zero padding</vt:lpstr>
      <vt:lpstr>Rectified Linear function</vt:lpstr>
      <vt:lpstr>Rectified Linear function</vt:lpstr>
      <vt:lpstr>Pooling layer</vt:lpstr>
      <vt:lpstr>Pooling layer</vt:lpstr>
      <vt:lpstr>Fully connected layer</vt:lpstr>
      <vt:lpstr>MNIST dataset</vt:lpstr>
      <vt:lpstr>LeNet-5 for MNIST</vt:lpstr>
      <vt:lpstr>CNN Architectures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pds</dc:creator>
  <cp:lastModifiedBy>Gde</cp:lastModifiedBy>
  <cp:revision>38</cp:revision>
  <dcterms:created xsi:type="dcterms:W3CDTF">2024-10-14T08:49:47Z</dcterms:created>
  <dcterms:modified xsi:type="dcterms:W3CDTF">2024-11-12T01:53:38Z</dcterms:modified>
</cp:coreProperties>
</file>